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8" r:id="rId3"/>
    <p:sldId id="264" r:id="rId4"/>
    <p:sldId id="266" r:id="rId5"/>
    <p:sldId id="265" r:id="rId6"/>
    <p:sldId id="270" r:id="rId7"/>
    <p:sldId id="271" r:id="rId8"/>
    <p:sldId id="272" r:id="rId9"/>
    <p:sldId id="273" r:id="rId10"/>
    <p:sldId id="263" r:id="rId11"/>
    <p:sldId id="267" r:id="rId12"/>
    <p:sldId id="268" r:id="rId13"/>
    <p:sldId id="257" r:id="rId14"/>
    <p:sldId id="258" r:id="rId15"/>
    <p:sldId id="259" r:id="rId16"/>
    <p:sldId id="260" r:id="rId17"/>
    <p:sldId id="261" r:id="rId18"/>
    <p:sldId id="262" r:id="rId19"/>
    <p:sldId id="277" r:id="rId20"/>
    <p:sldId id="274" r:id="rId21"/>
    <p:sldId id="275" r:id="rId22"/>
    <p:sldId id="276" r:id="rId23"/>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F00"/>
    <a:srgbClr val="FFE7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3" autoAdjust="0"/>
    <p:restoredTop sz="94660"/>
  </p:normalViewPr>
  <p:slideViewPr>
    <p:cSldViewPr snapToGrid="0">
      <p:cViewPr varScale="1">
        <p:scale>
          <a:sx n="123" d="100"/>
          <a:sy n="123" d="100"/>
        </p:scale>
        <p:origin x="108"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ewari Girish" userId="3bf23f0e-6f28-46cf-b6de-4886dea1778c" providerId="ADAL" clId="{327639E8-1C64-4A4C-933A-7C4134758000}"/>
    <pc:docChg chg="custSel modSld">
      <pc:chgData name="Tewari Girish" userId="3bf23f0e-6f28-46cf-b6de-4886dea1778c" providerId="ADAL" clId="{327639E8-1C64-4A4C-933A-7C4134758000}" dt="2025-03-24T10:47:45.643" v="104" actId="20577"/>
      <pc:docMkLst>
        <pc:docMk/>
      </pc:docMkLst>
      <pc:sldChg chg="modSp mod">
        <pc:chgData name="Tewari Girish" userId="3bf23f0e-6f28-46cf-b6de-4886dea1778c" providerId="ADAL" clId="{327639E8-1C64-4A4C-933A-7C4134758000}" dt="2025-03-24T10:44:52.452" v="101" actId="1076"/>
        <pc:sldMkLst>
          <pc:docMk/>
          <pc:sldMk cId="892583982" sldId="256"/>
        </pc:sldMkLst>
        <pc:spChg chg="mod">
          <ac:chgData name="Tewari Girish" userId="3bf23f0e-6f28-46cf-b6de-4886dea1778c" providerId="ADAL" clId="{327639E8-1C64-4A4C-933A-7C4134758000}" dt="2025-03-24T10:44:39.164" v="100" actId="1076"/>
          <ac:spMkLst>
            <pc:docMk/>
            <pc:sldMk cId="892583982" sldId="256"/>
            <ac:spMk id="2" creationId="{00000000-0000-0000-0000-000000000000}"/>
          </ac:spMkLst>
        </pc:spChg>
        <pc:spChg chg="mod">
          <ac:chgData name="Tewari Girish" userId="3bf23f0e-6f28-46cf-b6de-4886dea1778c" providerId="ADAL" clId="{327639E8-1C64-4A4C-933A-7C4134758000}" dt="2025-03-24T10:44:52.452" v="101" actId="1076"/>
          <ac:spMkLst>
            <pc:docMk/>
            <pc:sldMk cId="892583982" sldId="256"/>
            <ac:spMk id="3" creationId="{00000000-0000-0000-0000-000000000000}"/>
          </ac:spMkLst>
        </pc:spChg>
      </pc:sldChg>
      <pc:sldChg chg="modSp mod">
        <pc:chgData name="Tewari Girish" userId="3bf23f0e-6f28-46cf-b6de-4886dea1778c" providerId="ADAL" clId="{327639E8-1C64-4A4C-933A-7C4134758000}" dt="2025-03-23T16:36:19.816" v="49" actId="207"/>
        <pc:sldMkLst>
          <pc:docMk/>
          <pc:sldMk cId="1069035654" sldId="257"/>
        </pc:sldMkLst>
        <pc:spChg chg="mod">
          <ac:chgData name="Tewari Girish" userId="3bf23f0e-6f28-46cf-b6de-4886dea1778c" providerId="ADAL" clId="{327639E8-1C64-4A4C-933A-7C4134758000}" dt="2025-03-23T16:36:19.816" v="49" actId="207"/>
          <ac:spMkLst>
            <pc:docMk/>
            <pc:sldMk cId="1069035654" sldId="257"/>
            <ac:spMk id="2" creationId="{00000000-0000-0000-0000-000000000000}"/>
          </ac:spMkLst>
        </pc:spChg>
      </pc:sldChg>
      <pc:sldChg chg="modSp mod">
        <pc:chgData name="Tewari Girish" userId="3bf23f0e-6f28-46cf-b6de-4886dea1778c" providerId="ADAL" clId="{327639E8-1C64-4A4C-933A-7C4134758000}" dt="2025-03-24T10:26:30.910" v="74" actId="1076"/>
        <pc:sldMkLst>
          <pc:docMk/>
          <pc:sldMk cId="593937421" sldId="258"/>
        </pc:sldMkLst>
        <pc:spChg chg="mod">
          <ac:chgData name="Tewari Girish" userId="3bf23f0e-6f28-46cf-b6de-4886dea1778c" providerId="ADAL" clId="{327639E8-1C64-4A4C-933A-7C4134758000}" dt="2025-03-23T16:37:06.903" v="50" actId="207"/>
          <ac:spMkLst>
            <pc:docMk/>
            <pc:sldMk cId="593937421" sldId="258"/>
            <ac:spMk id="4" creationId="{00000000-0000-0000-0000-000000000000}"/>
          </ac:spMkLst>
        </pc:spChg>
        <pc:spChg chg="mod">
          <ac:chgData name="Tewari Girish" userId="3bf23f0e-6f28-46cf-b6de-4886dea1778c" providerId="ADAL" clId="{327639E8-1C64-4A4C-933A-7C4134758000}" dt="2025-03-24T10:26:22.574" v="71" actId="1076"/>
          <ac:spMkLst>
            <pc:docMk/>
            <pc:sldMk cId="593937421" sldId="258"/>
            <ac:spMk id="7" creationId="{00000000-0000-0000-0000-000000000000}"/>
          </ac:spMkLst>
        </pc:spChg>
        <pc:picChg chg="mod">
          <ac:chgData name="Tewari Girish" userId="3bf23f0e-6f28-46cf-b6de-4886dea1778c" providerId="ADAL" clId="{327639E8-1C64-4A4C-933A-7C4134758000}" dt="2025-03-24T10:26:30.910" v="74" actId="1076"/>
          <ac:picMkLst>
            <pc:docMk/>
            <pc:sldMk cId="593937421" sldId="258"/>
            <ac:picMk id="6" creationId="{00000000-0000-0000-0000-000000000000}"/>
          </ac:picMkLst>
        </pc:picChg>
      </pc:sldChg>
      <pc:sldChg chg="modSp mod">
        <pc:chgData name="Tewari Girish" userId="3bf23f0e-6f28-46cf-b6de-4886dea1778c" providerId="ADAL" clId="{327639E8-1C64-4A4C-933A-7C4134758000}" dt="2025-03-24T10:27:07.499" v="77" actId="207"/>
        <pc:sldMkLst>
          <pc:docMk/>
          <pc:sldMk cId="2670815211" sldId="259"/>
        </pc:sldMkLst>
        <pc:spChg chg="mod">
          <ac:chgData name="Tewari Girish" userId="3bf23f0e-6f28-46cf-b6de-4886dea1778c" providerId="ADAL" clId="{327639E8-1C64-4A4C-933A-7C4134758000}" dt="2025-03-24T10:27:07.499" v="77" actId="207"/>
          <ac:spMkLst>
            <pc:docMk/>
            <pc:sldMk cId="2670815211" sldId="259"/>
            <ac:spMk id="5" creationId="{00000000-0000-0000-0000-000000000000}"/>
          </ac:spMkLst>
        </pc:spChg>
        <pc:picChg chg="mod">
          <ac:chgData name="Tewari Girish" userId="3bf23f0e-6f28-46cf-b6de-4886dea1778c" providerId="ADAL" clId="{327639E8-1C64-4A4C-933A-7C4134758000}" dt="2025-03-24T10:26:53.707" v="76" actId="1076"/>
          <ac:picMkLst>
            <pc:docMk/>
            <pc:sldMk cId="2670815211" sldId="259"/>
            <ac:picMk id="3" creationId="{00000000-0000-0000-0000-000000000000}"/>
          </ac:picMkLst>
        </pc:picChg>
      </pc:sldChg>
      <pc:sldChg chg="modSp mod">
        <pc:chgData name="Tewari Girish" userId="3bf23f0e-6f28-46cf-b6de-4886dea1778c" providerId="ADAL" clId="{327639E8-1C64-4A4C-933A-7C4134758000}" dt="2025-03-23T16:38:58.169" v="54" actId="1076"/>
        <pc:sldMkLst>
          <pc:docMk/>
          <pc:sldMk cId="2413852341" sldId="260"/>
        </pc:sldMkLst>
        <pc:spChg chg="mod">
          <ac:chgData name="Tewari Girish" userId="3bf23f0e-6f28-46cf-b6de-4886dea1778c" providerId="ADAL" clId="{327639E8-1C64-4A4C-933A-7C4134758000}" dt="2025-03-23T16:38:31.409" v="53" actId="207"/>
          <ac:spMkLst>
            <pc:docMk/>
            <pc:sldMk cId="2413852341" sldId="260"/>
            <ac:spMk id="4" creationId="{00000000-0000-0000-0000-000000000000}"/>
          </ac:spMkLst>
        </pc:spChg>
        <pc:picChg chg="mod">
          <ac:chgData name="Tewari Girish" userId="3bf23f0e-6f28-46cf-b6de-4886dea1778c" providerId="ADAL" clId="{327639E8-1C64-4A4C-933A-7C4134758000}" dt="2025-03-23T16:38:58.169" v="54" actId="1076"/>
          <ac:picMkLst>
            <pc:docMk/>
            <pc:sldMk cId="2413852341" sldId="260"/>
            <ac:picMk id="2" creationId="{00000000-0000-0000-0000-000000000000}"/>
          </ac:picMkLst>
        </pc:picChg>
      </pc:sldChg>
      <pc:sldChg chg="modSp mod">
        <pc:chgData name="Tewari Girish" userId="3bf23f0e-6f28-46cf-b6de-4886dea1778c" providerId="ADAL" clId="{327639E8-1C64-4A4C-933A-7C4134758000}" dt="2025-03-24T10:27:55.342" v="78" actId="1076"/>
        <pc:sldMkLst>
          <pc:docMk/>
          <pc:sldMk cId="2229807238" sldId="261"/>
        </pc:sldMkLst>
        <pc:spChg chg="mod">
          <ac:chgData name="Tewari Girish" userId="3bf23f0e-6f28-46cf-b6de-4886dea1778c" providerId="ADAL" clId="{327639E8-1C64-4A4C-933A-7C4134758000}" dt="2025-03-24T09:35:22.047" v="70" actId="20577"/>
          <ac:spMkLst>
            <pc:docMk/>
            <pc:sldMk cId="2229807238" sldId="261"/>
            <ac:spMk id="8" creationId="{00000000-0000-0000-0000-000000000000}"/>
          </ac:spMkLst>
        </pc:spChg>
        <pc:picChg chg="mod">
          <ac:chgData name="Tewari Girish" userId="3bf23f0e-6f28-46cf-b6de-4886dea1778c" providerId="ADAL" clId="{327639E8-1C64-4A4C-933A-7C4134758000}" dt="2025-03-24T10:27:55.342" v="78" actId="1076"/>
          <ac:picMkLst>
            <pc:docMk/>
            <pc:sldMk cId="2229807238" sldId="261"/>
            <ac:picMk id="9" creationId="{00000000-0000-0000-0000-000000000000}"/>
          </ac:picMkLst>
        </pc:picChg>
        <pc:picChg chg="mod">
          <ac:chgData name="Tewari Girish" userId="3bf23f0e-6f28-46cf-b6de-4886dea1778c" providerId="ADAL" clId="{327639E8-1C64-4A4C-933A-7C4134758000}" dt="2025-03-24T09:35:18.063" v="68" actId="1076"/>
          <ac:picMkLst>
            <pc:docMk/>
            <pc:sldMk cId="2229807238" sldId="261"/>
            <ac:picMk id="10" creationId="{00000000-0000-0000-0000-000000000000}"/>
          </ac:picMkLst>
        </pc:picChg>
      </pc:sldChg>
      <pc:sldChg chg="modSp mod">
        <pc:chgData name="Tewari Girish" userId="3bf23f0e-6f28-46cf-b6de-4886dea1778c" providerId="ADAL" clId="{327639E8-1C64-4A4C-933A-7C4134758000}" dt="2025-03-23T16:40:03.069" v="55" actId="207"/>
        <pc:sldMkLst>
          <pc:docMk/>
          <pc:sldMk cId="3177066001" sldId="262"/>
        </pc:sldMkLst>
        <pc:spChg chg="mod">
          <ac:chgData name="Tewari Girish" userId="3bf23f0e-6f28-46cf-b6de-4886dea1778c" providerId="ADAL" clId="{327639E8-1C64-4A4C-933A-7C4134758000}" dt="2025-03-23T16:40:03.069" v="55" actId="207"/>
          <ac:spMkLst>
            <pc:docMk/>
            <pc:sldMk cId="3177066001" sldId="262"/>
            <ac:spMk id="2" creationId="{00000000-0000-0000-0000-000000000000}"/>
          </ac:spMkLst>
        </pc:spChg>
      </pc:sldChg>
      <pc:sldChg chg="modSp mod">
        <pc:chgData name="Tewari Girish" userId="3bf23f0e-6f28-46cf-b6de-4886dea1778c" providerId="ADAL" clId="{327639E8-1C64-4A4C-933A-7C4134758000}" dt="2025-03-23T16:30:52.850" v="47" actId="1076"/>
        <pc:sldMkLst>
          <pc:docMk/>
          <pc:sldMk cId="2464619817" sldId="263"/>
        </pc:sldMkLst>
        <pc:spChg chg="mod">
          <ac:chgData name="Tewari Girish" userId="3bf23f0e-6f28-46cf-b6de-4886dea1778c" providerId="ADAL" clId="{327639E8-1C64-4A4C-933A-7C4134758000}" dt="2025-03-23T16:30:45.192" v="45" actId="1076"/>
          <ac:spMkLst>
            <pc:docMk/>
            <pc:sldMk cId="2464619817" sldId="263"/>
            <ac:spMk id="2" creationId="{00000000-0000-0000-0000-000000000000}"/>
          </ac:spMkLst>
        </pc:spChg>
        <pc:spChg chg="mod">
          <ac:chgData name="Tewari Girish" userId="3bf23f0e-6f28-46cf-b6de-4886dea1778c" providerId="ADAL" clId="{327639E8-1C64-4A4C-933A-7C4134758000}" dt="2025-03-23T16:30:48.541" v="46" actId="1076"/>
          <ac:spMkLst>
            <pc:docMk/>
            <pc:sldMk cId="2464619817" sldId="263"/>
            <ac:spMk id="3" creationId="{00000000-0000-0000-0000-000000000000}"/>
          </ac:spMkLst>
        </pc:spChg>
        <pc:spChg chg="mod">
          <ac:chgData name="Tewari Girish" userId="3bf23f0e-6f28-46cf-b6de-4886dea1778c" providerId="ADAL" clId="{327639E8-1C64-4A4C-933A-7C4134758000}" dt="2025-03-23T16:30:52.850" v="47" actId="1076"/>
          <ac:spMkLst>
            <pc:docMk/>
            <pc:sldMk cId="2464619817" sldId="263"/>
            <ac:spMk id="4" creationId="{00000000-0000-0000-0000-000000000000}"/>
          </ac:spMkLst>
        </pc:spChg>
      </pc:sldChg>
      <pc:sldChg chg="modSp mod">
        <pc:chgData name="Tewari Girish" userId="3bf23f0e-6f28-46cf-b6de-4886dea1778c" providerId="ADAL" clId="{327639E8-1C64-4A4C-933A-7C4134758000}" dt="2025-03-24T10:47:45.643" v="104" actId="20577"/>
        <pc:sldMkLst>
          <pc:docMk/>
          <pc:sldMk cId="2700664945" sldId="264"/>
        </pc:sldMkLst>
        <pc:spChg chg="mod">
          <ac:chgData name="Tewari Girish" userId="3bf23f0e-6f28-46cf-b6de-4886dea1778c" providerId="ADAL" clId="{327639E8-1C64-4A4C-933A-7C4134758000}" dt="2025-03-23T15:59:44.828" v="33" actId="1035"/>
          <ac:spMkLst>
            <pc:docMk/>
            <pc:sldMk cId="2700664945" sldId="264"/>
            <ac:spMk id="2" creationId="{00000000-0000-0000-0000-000000000000}"/>
          </ac:spMkLst>
        </pc:spChg>
        <pc:spChg chg="mod">
          <ac:chgData name="Tewari Girish" userId="3bf23f0e-6f28-46cf-b6de-4886dea1778c" providerId="ADAL" clId="{327639E8-1C64-4A4C-933A-7C4134758000}" dt="2025-03-24T10:47:45.643" v="104" actId="20577"/>
          <ac:spMkLst>
            <pc:docMk/>
            <pc:sldMk cId="2700664945" sldId="264"/>
            <ac:spMk id="101379" creationId="{00000000-0000-0000-0000-000000000000}"/>
          </ac:spMkLst>
        </pc:spChg>
        <pc:graphicFrameChg chg="mod modGraphic">
          <ac:chgData name="Tewari Girish" userId="3bf23f0e-6f28-46cf-b6de-4886dea1778c" providerId="ADAL" clId="{327639E8-1C64-4A4C-933A-7C4134758000}" dt="2025-03-24T10:46:20.960" v="103" actId="20577"/>
          <ac:graphicFrameMkLst>
            <pc:docMk/>
            <pc:sldMk cId="2700664945" sldId="264"/>
            <ac:graphicFrameMk id="3" creationId="{00000000-0000-0000-0000-000000000000}"/>
          </ac:graphicFrameMkLst>
        </pc:graphicFrameChg>
      </pc:sldChg>
      <pc:sldChg chg="modSp mod">
        <pc:chgData name="Tewari Girish" userId="3bf23f0e-6f28-46cf-b6de-4886dea1778c" providerId="ADAL" clId="{327639E8-1C64-4A4C-933A-7C4134758000}" dt="2025-03-24T10:40:02.310" v="97" actId="14100"/>
        <pc:sldMkLst>
          <pc:docMk/>
          <pc:sldMk cId="2204528120" sldId="265"/>
        </pc:sldMkLst>
        <pc:spChg chg="mod">
          <ac:chgData name="Tewari Girish" userId="3bf23f0e-6f28-46cf-b6de-4886dea1778c" providerId="ADAL" clId="{327639E8-1C64-4A4C-933A-7C4134758000}" dt="2025-03-23T16:01:08.331" v="36" actId="207"/>
          <ac:spMkLst>
            <pc:docMk/>
            <pc:sldMk cId="2204528120" sldId="265"/>
            <ac:spMk id="102402" creationId="{00000000-0000-0000-0000-000000000000}"/>
          </ac:spMkLst>
        </pc:spChg>
        <pc:spChg chg="mod">
          <ac:chgData name="Tewari Girish" userId="3bf23f0e-6f28-46cf-b6de-4886dea1778c" providerId="ADAL" clId="{327639E8-1C64-4A4C-933A-7C4134758000}" dt="2025-03-24T10:40:02.310" v="97" actId="14100"/>
          <ac:spMkLst>
            <pc:docMk/>
            <pc:sldMk cId="2204528120" sldId="265"/>
            <ac:spMk id="102403" creationId="{00000000-0000-0000-0000-000000000000}"/>
          </ac:spMkLst>
        </pc:spChg>
        <pc:graphicFrameChg chg="mod modGraphic">
          <ac:chgData name="Tewari Girish" userId="3bf23f0e-6f28-46cf-b6de-4886dea1778c" providerId="ADAL" clId="{327639E8-1C64-4A4C-933A-7C4134758000}" dt="2025-03-23T16:01:43.134" v="42" actId="255"/>
          <ac:graphicFrameMkLst>
            <pc:docMk/>
            <pc:sldMk cId="2204528120" sldId="265"/>
            <ac:graphicFrameMk id="4" creationId="{00000000-0000-0000-0000-000000000000}"/>
          </ac:graphicFrameMkLst>
        </pc:graphicFrameChg>
      </pc:sldChg>
      <pc:sldChg chg="modSp mod">
        <pc:chgData name="Tewari Girish" userId="3bf23f0e-6f28-46cf-b6de-4886dea1778c" providerId="ADAL" clId="{327639E8-1C64-4A4C-933A-7C4134758000}" dt="2025-03-23T16:00:00.118" v="34" actId="207"/>
        <pc:sldMkLst>
          <pc:docMk/>
          <pc:sldMk cId="1924131074" sldId="266"/>
        </pc:sldMkLst>
        <pc:spChg chg="mod">
          <ac:chgData name="Tewari Girish" userId="3bf23f0e-6f28-46cf-b6de-4886dea1778c" providerId="ADAL" clId="{327639E8-1C64-4A4C-933A-7C4134758000}" dt="2025-03-23T16:00:00.118" v="34" actId="207"/>
          <ac:spMkLst>
            <pc:docMk/>
            <pc:sldMk cId="1924131074" sldId="266"/>
            <ac:spMk id="103426" creationId="{00000000-0000-0000-0000-000000000000}"/>
          </ac:spMkLst>
        </pc:spChg>
      </pc:sldChg>
      <pc:sldChg chg="modSp mod">
        <pc:chgData name="Tewari Girish" userId="3bf23f0e-6f28-46cf-b6de-4886dea1778c" providerId="ADAL" clId="{327639E8-1C64-4A4C-933A-7C4134758000}" dt="2025-03-24T10:35:49.782" v="91" actId="1076"/>
        <pc:sldMkLst>
          <pc:docMk/>
          <pc:sldMk cId="633400459" sldId="267"/>
        </pc:sldMkLst>
        <pc:spChg chg="mod">
          <ac:chgData name="Tewari Girish" userId="3bf23f0e-6f28-46cf-b6de-4886dea1778c" providerId="ADAL" clId="{327639E8-1C64-4A4C-933A-7C4134758000}" dt="2025-03-23T16:33:54.222" v="48" actId="207"/>
          <ac:spMkLst>
            <pc:docMk/>
            <pc:sldMk cId="633400459" sldId="267"/>
            <ac:spMk id="5" creationId="{00000000-0000-0000-0000-000000000000}"/>
          </ac:spMkLst>
        </pc:spChg>
        <pc:spChg chg="mod">
          <ac:chgData name="Tewari Girish" userId="3bf23f0e-6f28-46cf-b6de-4886dea1778c" providerId="ADAL" clId="{327639E8-1C64-4A4C-933A-7C4134758000}" dt="2025-03-24T10:35:40.879" v="88" actId="1076"/>
          <ac:spMkLst>
            <pc:docMk/>
            <pc:sldMk cId="633400459" sldId="267"/>
            <ac:spMk id="8" creationId="{00000000-0000-0000-0000-000000000000}"/>
          </ac:spMkLst>
        </pc:spChg>
        <pc:spChg chg="mod">
          <ac:chgData name="Tewari Girish" userId="3bf23f0e-6f28-46cf-b6de-4886dea1778c" providerId="ADAL" clId="{327639E8-1C64-4A4C-933A-7C4134758000}" dt="2025-03-24T10:35:43.790" v="89" actId="1076"/>
          <ac:spMkLst>
            <pc:docMk/>
            <pc:sldMk cId="633400459" sldId="267"/>
            <ac:spMk id="9" creationId="{00000000-0000-0000-0000-000000000000}"/>
          </ac:spMkLst>
        </pc:spChg>
        <pc:spChg chg="mod">
          <ac:chgData name="Tewari Girish" userId="3bf23f0e-6f28-46cf-b6de-4886dea1778c" providerId="ADAL" clId="{327639E8-1C64-4A4C-933A-7C4134758000}" dt="2025-03-24T10:35:46.542" v="90" actId="1076"/>
          <ac:spMkLst>
            <pc:docMk/>
            <pc:sldMk cId="633400459" sldId="267"/>
            <ac:spMk id="10" creationId="{00000000-0000-0000-0000-000000000000}"/>
          </ac:spMkLst>
        </pc:spChg>
        <pc:spChg chg="mod">
          <ac:chgData name="Tewari Girish" userId="3bf23f0e-6f28-46cf-b6de-4886dea1778c" providerId="ADAL" clId="{327639E8-1C64-4A4C-933A-7C4134758000}" dt="2025-03-24T10:35:49.782" v="91" actId="1076"/>
          <ac:spMkLst>
            <pc:docMk/>
            <pc:sldMk cId="633400459" sldId="267"/>
            <ac:spMk id="11" creationId="{00000000-0000-0000-0000-000000000000}"/>
          </ac:spMkLst>
        </pc:spChg>
      </pc:sldChg>
      <pc:sldChg chg="modSp mod">
        <pc:chgData name="Tewari Girish" userId="3bf23f0e-6f28-46cf-b6de-4886dea1778c" providerId="ADAL" clId="{327639E8-1C64-4A4C-933A-7C4134758000}" dt="2025-03-23T16:30:08.907" v="43" actId="207"/>
        <pc:sldMkLst>
          <pc:docMk/>
          <pc:sldMk cId="2060513869" sldId="271"/>
        </pc:sldMkLst>
        <pc:spChg chg="mod">
          <ac:chgData name="Tewari Girish" userId="3bf23f0e-6f28-46cf-b6de-4886dea1778c" providerId="ADAL" clId="{327639E8-1C64-4A4C-933A-7C4134758000}" dt="2025-03-23T16:30:08.907" v="43" actId="207"/>
          <ac:spMkLst>
            <pc:docMk/>
            <pc:sldMk cId="2060513869" sldId="271"/>
            <ac:spMk id="2" creationId="{00000000-0000-0000-0000-000000000000}"/>
          </ac:spMkLst>
        </pc:spChg>
      </pc:sldChg>
      <pc:sldChg chg="modSp mod">
        <pc:chgData name="Tewari Girish" userId="3bf23f0e-6f28-46cf-b6de-4886dea1778c" providerId="ADAL" clId="{327639E8-1C64-4A4C-933A-7C4134758000}" dt="2025-03-23T20:41:54.916" v="59" actId="20577"/>
        <pc:sldMkLst>
          <pc:docMk/>
          <pc:sldMk cId="3224634433" sldId="272"/>
        </pc:sldMkLst>
        <pc:spChg chg="mod">
          <ac:chgData name="Tewari Girish" userId="3bf23f0e-6f28-46cf-b6de-4886dea1778c" providerId="ADAL" clId="{327639E8-1C64-4A4C-933A-7C4134758000}" dt="2025-03-23T20:41:54.916" v="59" actId="20577"/>
          <ac:spMkLst>
            <pc:docMk/>
            <pc:sldMk cId="3224634433" sldId="272"/>
            <ac:spMk id="7" creationId="{00000000-0000-0000-0000-000000000000}"/>
          </ac:spMkLst>
        </pc:spChg>
      </pc:sldChg>
      <pc:sldChg chg="modSp mod">
        <pc:chgData name="Tewari Girish" userId="3bf23f0e-6f28-46cf-b6de-4886dea1778c" providerId="ADAL" clId="{327639E8-1C64-4A4C-933A-7C4134758000}" dt="2025-03-24T10:30:17.770" v="87" actId="20577"/>
        <pc:sldMkLst>
          <pc:docMk/>
          <pc:sldMk cId="4067578842" sldId="274"/>
        </pc:sldMkLst>
        <pc:spChg chg="mod">
          <ac:chgData name="Tewari Girish" userId="3bf23f0e-6f28-46cf-b6de-4886dea1778c" providerId="ADAL" clId="{327639E8-1C64-4A4C-933A-7C4134758000}" dt="2025-03-24T10:30:17.770" v="87" actId="20577"/>
          <ac:spMkLst>
            <pc:docMk/>
            <pc:sldMk cId="4067578842" sldId="274"/>
            <ac:spMk id="6" creationId="{00000000-0000-0000-0000-000000000000}"/>
          </ac:spMkLst>
        </pc:spChg>
        <pc:spChg chg="mod">
          <ac:chgData name="Tewari Girish" userId="3bf23f0e-6f28-46cf-b6de-4886dea1778c" providerId="ADAL" clId="{327639E8-1C64-4A4C-933A-7C4134758000}" dt="2025-03-24T10:30:08.565" v="84" actId="20577"/>
          <ac:spMkLst>
            <pc:docMk/>
            <pc:sldMk cId="4067578842" sldId="274"/>
            <ac:spMk id="7" creationId="{00000000-0000-0000-0000-000000000000}"/>
          </ac:spMkLst>
        </pc:spChg>
      </pc:sldChg>
      <pc:sldChg chg="modSp mod">
        <pc:chgData name="Tewari Girish" userId="3bf23f0e-6f28-46cf-b6de-4886dea1778c" providerId="ADAL" clId="{327639E8-1C64-4A4C-933A-7C4134758000}" dt="2025-03-23T16:40:38.167" v="56" actId="207"/>
        <pc:sldMkLst>
          <pc:docMk/>
          <pc:sldMk cId="2063179868" sldId="277"/>
        </pc:sldMkLst>
        <pc:spChg chg="mod">
          <ac:chgData name="Tewari Girish" userId="3bf23f0e-6f28-46cf-b6de-4886dea1778c" providerId="ADAL" clId="{327639E8-1C64-4A4C-933A-7C4134758000}" dt="2025-03-23T16:40:38.167" v="56" actId="207"/>
          <ac:spMkLst>
            <pc:docMk/>
            <pc:sldMk cId="2063179868" sldId="277"/>
            <ac:spMk id="5" creationId="{0EB6FBAA-2BF9-4A31-BBAF-3A89148B5B39}"/>
          </ac:spMkLst>
        </pc:spChg>
      </pc:sldChg>
    </pc:docChg>
  </pc:docChgLst>
</pc:chgInfo>
</file>

<file path=ppt/media/image1.png>
</file>

<file path=ppt/media/image10.png>
</file>

<file path=ppt/media/image11.png>
</file>

<file path=ppt/media/image12.png>
</file>

<file path=ppt/media/image13.png>
</file>

<file path=ppt/media/image130.png>
</file>

<file path=ppt/media/image14.png>
</file>

<file path=ppt/media/image140.png>
</file>

<file path=ppt/media/image18.png>
</file>

<file path=ppt/media/image19.png>
</file>

<file path=ppt/media/image2.png>
</file>

<file path=ppt/media/image20.png>
</file>

<file path=ppt/media/image21.png>
</file>

<file path=ppt/media/image3.gif>
</file>

<file path=ppt/media/image35.png>
</file>

<file path=ppt/media/image36.png>
</file>

<file path=ppt/media/image4.png>
</file>

<file path=ppt/media/image5.png>
</file>

<file path=ppt/media/image6.png>
</file>

<file path=ppt/media/image60.png>
</file>

<file path=ppt/media/image7.png>
</file>

<file path=ppt/media/image70.png>
</file>

<file path=ppt/media/image8.png>
</file>

<file path=ppt/media/image80.png>
</file>

<file path=ppt/media/image9.png>
</file>

<file path=ppt/media/image90.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i-FI"/>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i-FI"/>
          </a:p>
        </p:txBody>
      </p:sp>
      <p:sp>
        <p:nvSpPr>
          <p:cNvPr id="4" name="Date Placeholder 3"/>
          <p:cNvSpPr>
            <a:spLocks noGrp="1"/>
          </p:cNvSpPr>
          <p:nvPr>
            <p:ph type="dt" sz="half" idx="10"/>
          </p:nvPr>
        </p:nvSpPr>
        <p:spPr/>
        <p:txBody>
          <a:bodyPr/>
          <a:lstStyle/>
          <a:p>
            <a:fld id="{1EACA3B6-F9DB-4F1F-A7EF-30CEDE502BB1}" type="datetimeFigureOut">
              <a:rPr lang="fi-FI" smtClean="0"/>
              <a:t>24.3.2025</a:t>
            </a:fld>
            <a:endParaRPr lang="fi-FI"/>
          </a:p>
        </p:txBody>
      </p:sp>
      <p:sp>
        <p:nvSpPr>
          <p:cNvPr id="5" name="Footer Placeholder 4"/>
          <p:cNvSpPr>
            <a:spLocks noGrp="1"/>
          </p:cNvSpPr>
          <p:nvPr>
            <p:ph type="ftr" sz="quarter" idx="11"/>
          </p:nvPr>
        </p:nvSpPr>
        <p:spPr/>
        <p:txBody>
          <a:bodyPr/>
          <a:lstStyle/>
          <a:p>
            <a:endParaRPr lang="fi-FI"/>
          </a:p>
        </p:txBody>
      </p:sp>
      <p:sp>
        <p:nvSpPr>
          <p:cNvPr id="6" name="Slide Number Placeholder 5"/>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575982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i-FI"/>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p:cNvSpPr>
            <a:spLocks noGrp="1"/>
          </p:cNvSpPr>
          <p:nvPr>
            <p:ph type="dt" sz="half" idx="10"/>
          </p:nvPr>
        </p:nvSpPr>
        <p:spPr/>
        <p:txBody>
          <a:bodyPr/>
          <a:lstStyle/>
          <a:p>
            <a:fld id="{1EACA3B6-F9DB-4F1F-A7EF-30CEDE502BB1}" type="datetimeFigureOut">
              <a:rPr lang="fi-FI" smtClean="0"/>
              <a:t>24.3.2025</a:t>
            </a:fld>
            <a:endParaRPr lang="fi-FI"/>
          </a:p>
        </p:txBody>
      </p:sp>
      <p:sp>
        <p:nvSpPr>
          <p:cNvPr id="5" name="Footer Placeholder 4"/>
          <p:cNvSpPr>
            <a:spLocks noGrp="1"/>
          </p:cNvSpPr>
          <p:nvPr>
            <p:ph type="ftr" sz="quarter" idx="11"/>
          </p:nvPr>
        </p:nvSpPr>
        <p:spPr/>
        <p:txBody>
          <a:bodyPr/>
          <a:lstStyle/>
          <a:p>
            <a:endParaRPr lang="fi-FI"/>
          </a:p>
        </p:txBody>
      </p:sp>
      <p:sp>
        <p:nvSpPr>
          <p:cNvPr id="6" name="Slide Number Placeholder 5"/>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2602448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fi-FI"/>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p:cNvSpPr>
            <a:spLocks noGrp="1"/>
          </p:cNvSpPr>
          <p:nvPr>
            <p:ph type="dt" sz="half" idx="10"/>
          </p:nvPr>
        </p:nvSpPr>
        <p:spPr/>
        <p:txBody>
          <a:bodyPr/>
          <a:lstStyle/>
          <a:p>
            <a:fld id="{1EACA3B6-F9DB-4F1F-A7EF-30CEDE502BB1}" type="datetimeFigureOut">
              <a:rPr lang="fi-FI" smtClean="0"/>
              <a:t>24.3.2025</a:t>
            </a:fld>
            <a:endParaRPr lang="fi-FI"/>
          </a:p>
        </p:txBody>
      </p:sp>
      <p:sp>
        <p:nvSpPr>
          <p:cNvPr id="5" name="Footer Placeholder 4"/>
          <p:cNvSpPr>
            <a:spLocks noGrp="1"/>
          </p:cNvSpPr>
          <p:nvPr>
            <p:ph type="ftr" sz="quarter" idx="11"/>
          </p:nvPr>
        </p:nvSpPr>
        <p:spPr/>
        <p:txBody>
          <a:bodyPr/>
          <a:lstStyle/>
          <a:p>
            <a:endParaRPr lang="fi-FI"/>
          </a:p>
        </p:txBody>
      </p:sp>
      <p:sp>
        <p:nvSpPr>
          <p:cNvPr id="6" name="Slide Number Placeholder 5"/>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10011056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604837"/>
          </a:xfrm>
        </p:spPr>
        <p:txBody>
          <a:bodyPr/>
          <a:lstStyle/>
          <a:p>
            <a:r>
              <a:rPr lang="en-US"/>
              <a:t>Click to edit Master title style</a:t>
            </a:r>
            <a:endParaRPr lang="en-IE"/>
          </a:p>
        </p:txBody>
      </p:sp>
      <p:sp>
        <p:nvSpPr>
          <p:cNvPr id="3" name="Text Placeholder 2"/>
          <p:cNvSpPr>
            <a:spLocks noGrp="1"/>
          </p:cNvSpPr>
          <p:nvPr>
            <p:ph type="body" sz="half" idx="1"/>
          </p:nvPr>
        </p:nvSpPr>
        <p:spPr>
          <a:xfrm>
            <a:off x="609600" y="914401"/>
            <a:ext cx="5384800" cy="5521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Content Placeholder 3"/>
          <p:cNvSpPr>
            <a:spLocks noGrp="1"/>
          </p:cNvSpPr>
          <p:nvPr>
            <p:ph sz="half" idx="2"/>
          </p:nvPr>
        </p:nvSpPr>
        <p:spPr>
          <a:xfrm>
            <a:off x="6197600" y="914401"/>
            <a:ext cx="5384800" cy="5521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a:t>Intel Ireland</a:t>
            </a:r>
          </a:p>
        </p:txBody>
      </p:sp>
      <p:sp>
        <p:nvSpPr>
          <p:cNvPr id="7" name="Rectangle 6"/>
          <p:cNvSpPr>
            <a:spLocks noGrp="1" noChangeArrowheads="1"/>
          </p:cNvSpPr>
          <p:nvPr>
            <p:ph type="sldNum" sz="quarter" idx="12"/>
          </p:nvPr>
        </p:nvSpPr>
        <p:spPr>
          <a:ln/>
        </p:spPr>
        <p:txBody>
          <a:bodyPr/>
          <a:lstStyle>
            <a:lvl1pPr>
              <a:defRPr/>
            </a:lvl1pPr>
          </a:lstStyle>
          <a:p>
            <a:pPr>
              <a:defRPr/>
            </a:pPr>
            <a:fld id="{66DAC9D6-B229-4995-BC9E-B994C01306FF}" type="slidenum">
              <a:rPr lang="en-US" altLang="fi-FI"/>
              <a:pPr>
                <a:defRPr/>
              </a:pPr>
              <a:t>‹#›</a:t>
            </a:fld>
            <a:endParaRPr lang="en-US" altLang="fi-FI"/>
          </a:p>
        </p:txBody>
      </p:sp>
    </p:spTree>
    <p:extLst>
      <p:ext uri="{BB962C8B-B14F-4D97-AF65-F5344CB8AC3E}">
        <p14:creationId xmlns:p14="http://schemas.microsoft.com/office/powerpoint/2010/main" val="1807164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i-FI"/>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p:cNvSpPr>
            <a:spLocks noGrp="1"/>
          </p:cNvSpPr>
          <p:nvPr>
            <p:ph type="dt" sz="half" idx="10"/>
          </p:nvPr>
        </p:nvSpPr>
        <p:spPr/>
        <p:txBody>
          <a:bodyPr/>
          <a:lstStyle/>
          <a:p>
            <a:fld id="{1EACA3B6-F9DB-4F1F-A7EF-30CEDE502BB1}" type="datetimeFigureOut">
              <a:rPr lang="fi-FI" smtClean="0"/>
              <a:t>24.3.2025</a:t>
            </a:fld>
            <a:endParaRPr lang="fi-FI"/>
          </a:p>
        </p:txBody>
      </p:sp>
      <p:sp>
        <p:nvSpPr>
          <p:cNvPr id="5" name="Footer Placeholder 4"/>
          <p:cNvSpPr>
            <a:spLocks noGrp="1"/>
          </p:cNvSpPr>
          <p:nvPr>
            <p:ph type="ftr" sz="quarter" idx="11"/>
          </p:nvPr>
        </p:nvSpPr>
        <p:spPr/>
        <p:txBody>
          <a:bodyPr/>
          <a:lstStyle/>
          <a:p>
            <a:endParaRPr lang="fi-FI"/>
          </a:p>
        </p:txBody>
      </p:sp>
      <p:sp>
        <p:nvSpPr>
          <p:cNvPr id="6" name="Slide Number Placeholder 5"/>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3791489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i-FI"/>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EACA3B6-F9DB-4F1F-A7EF-30CEDE502BB1}" type="datetimeFigureOut">
              <a:rPr lang="fi-FI" smtClean="0"/>
              <a:t>24.3.2025</a:t>
            </a:fld>
            <a:endParaRPr lang="fi-FI"/>
          </a:p>
        </p:txBody>
      </p:sp>
      <p:sp>
        <p:nvSpPr>
          <p:cNvPr id="5" name="Footer Placeholder 4"/>
          <p:cNvSpPr>
            <a:spLocks noGrp="1"/>
          </p:cNvSpPr>
          <p:nvPr>
            <p:ph type="ftr" sz="quarter" idx="11"/>
          </p:nvPr>
        </p:nvSpPr>
        <p:spPr/>
        <p:txBody>
          <a:bodyPr/>
          <a:lstStyle/>
          <a:p>
            <a:endParaRPr lang="fi-FI"/>
          </a:p>
        </p:txBody>
      </p:sp>
      <p:sp>
        <p:nvSpPr>
          <p:cNvPr id="6" name="Slide Number Placeholder 5"/>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896772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i-FI"/>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Date Placeholder 4"/>
          <p:cNvSpPr>
            <a:spLocks noGrp="1"/>
          </p:cNvSpPr>
          <p:nvPr>
            <p:ph type="dt" sz="half" idx="10"/>
          </p:nvPr>
        </p:nvSpPr>
        <p:spPr/>
        <p:txBody>
          <a:bodyPr/>
          <a:lstStyle/>
          <a:p>
            <a:fld id="{1EACA3B6-F9DB-4F1F-A7EF-30CEDE502BB1}" type="datetimeFigureOut">
              <a:rPr lang="fi-FI" smtClean="0"/>
              <a:t>24.3.2025</a:t>
            </a:fld>
            <a:endParaRPr lang="fi-FI"/>
          </a:p>
        </p:txBody>
      </p:sp>
      <p:sp>
        <p:nvSpPr>
          <p:cNvPr id="6" name="Footer Placeholder 5"/>
          <p:cNvSpPr>
            <a:spLocks noGrp="1"/>
          </p:cNvSpPr>
          <p:nvPr>
            <p:ph type="ftr" sz="quarter" idx="11"/>
          </p:nvPr>
        </p:nvSpPr>
        <p:spPr/>
        <p:txBody>
          <a:bodyPr/>
          <a:lstStyle/>
          <a:p>
            <a:endParaRPr lang="fi-FI"/>
          </a:p>
        </p:txBody>
      </p:sp>
      <p:sp>
        <p:nvSpPr>
          <p:cNvPr id="7" name="Slide Number Placeholder 6"/>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1972263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fi-FI"/>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7" name="Date Placeholder 6"/>
          <p:cNvSpPr>
            <a:spLocks noGrp="1"/>
          </p:cNvSpPr>
          <p:nvPr>
            <p:ph type="dt" sz="half" idx="10"/>
          </p:nvPr>
        </p:nvSpPr>
        <p:spPr/>
        <p:txBody>
          <a:bodyPr/>
          <a:lstStyle/>
          <a:p>
            <a:fld id="{1EACA3B6-F9DB-4F1F-A7EF-30CEDE502BB1}" type="datetimeFigureOut">
              <a:rPr lang="fi-FI" smtClean="0"/>
              <a:t>24.3.2025</a:t>
            </a:fld>
            <a:endParaRPr lang="fi-FI"/>
          </a:p>
        </p:txBody>
      </p:sp>
      <p:sp>
        <p:nvSpPr>
          <p:cNvPr id="8" name="Footer Placeholder 7"/>
          <p:cNvSpPr>
            <a:spLocks noGrp="1"/>
          </p:cNvSpPr>
          <p:nvPr>
            <p:ph type="ftr" sz="quarter" idx="11"/>
          </p:nvPr>
        </p:nvSpPr>
        <p:spPr/>
        <p:txBody>
          <a:bodyPr/>
          <a:lstStyle/>
          <a:p>
            <a:endParaRPr lang="fi-FI"/>
          </a:p>
        </p:txBody>
      </p:sp>
      <p:sp>
        <p:nvSpPr>
          <p:cNvPr id="9" name="Slide Number Placeholder 8"/>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1361286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fi-FI"/>
          </a:p>
        </p:txBody>
      </p:sp>
      <p:sp>
        <p:nvSpPr>
          <p:cNvPr id="3" name="Date Placeholder 2"/>
          <p:cNvSpPr>
            <a:spLocks noGrp="1"/>
          </p:cNvSpPr>
          <p:nvPr>
            <p:ph type="dt" sz="half" idx="10"/>
          </p:nvPr>
        </p:nvSpPr>
        <p:spPr/>
        <p:txBody>
          <a:bodyPr/>
          <a:lstStyle/>
          <a:p>
            <a:fld id="{1EACA3B6-F9DB-4F1F-A7EF-30CEDE502BB1}" type="datetimeFigureOut">
              <a:rPr lang="fi-FI" smtClean="0"/>
              <a:t>24.3.2025</a:t>
            </a:fld>
            <a:endParaRPr lang="fi-FI"/>
          </a:p>
        </p:txBody>
      </p:sp>
      <p:sp>
        <p:nvSpPr>
          <p:cNvPr id="4" name="Footer Placeholder 3"/>
          <p:cNvSpPr>
            <a:spLocks noGrp="1"/>
          </p:cNvSpPr>
          <p:nvPr>
            <p:ph type="ftr" sz="quarter" idx="11"/>
          </p:nvPr>
        </p:nvSpPr>
        <p:spPr/>
        <p:txBody>
          <a:bodyPr/>
          <a:lstStyle/>
          <a:p>
            <a:endParaRPr lang="fi-FI"/>
          </a:p>
        </p:txBody>
      </p:sp>
      <p:sp>
        <p:nvSpPr>
          <p:cNvPr id="5" name="Slide Number Placeholder 4"/>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1281330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ACA3B6-F9DB-4F1F-A7EF-30CEDE502BB1}" type="datetimeFigureOut">
              <a:rPr lang="fi-FI" smtClean="0"/>
              <a:t>24.3.2025</a:t>
            </a:fld>
            <a:endParaRPr lang="fi-FI"/>
          </a:p>
        </p:txBody>
      </p:sp>
      <p:sp>
        <p:nvSpPr>
          <p:cNvPr id="3" name="Footer Placeholder 2"/>
          <p:cNvSpPr>
            <a:spLocks noGrp="1"/>
          </p:cNvSpPr>
          <p:nvPr>
            <p:ph type="ftr" sz="quarter" idx="11"/>
          </p:nvPr>
        </p:nvSpPr>
        <p:spPr/>
        <p:txBody>
          <a:bodyPr/>
          <a:lstStyle/>
          <a:p>
            <a:endParaRPr lang="fi-FI"/>
          </a:p>
        </p:txBody>
      </p:sp>
      <p:sp>
        <p:nvSpPr>
          <p:cNvPr id="4" name="Slide Number Placeholder 3"/>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1496278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EACA3B6-F9DB-4F1F-A7EF-30CEDE502BB1}" type="datetimeFigureOut">
              <a:rPr lang="fi-FI" smtClean="0"/>
              <a:t>24.3.2025</a:t>
            </a:fld>
            <a:endParaRPr lang="fi-FI"/>
          </a:p>
        </p:txBody>
      </p:sp>
      <p:sp>
        <p:nvSpPr>
          <p:cNvPr id="6" name="Footer Placeholder 5"/>
          <p:cNvSpPr>
            <a:spLocks noGrp="1"/>
          </p:cNvSpPr>
          <p:nvPr>
            <p:ph type="ftr" sz="quarter" idx="11"/>
          </p:nvPr>
        </p:nvSpPr>
        <p:spPr/>
        <p:txBody>
          <a:bodyPr/>
          <a:lstStyle/>
          <a:p>
            <a:endParaRPr lang="fi-FI"/>
          </a:p>
        </p:txBody>
      </p:sp>
      <p:sp>
        <p:nvSpPr>
          <p:cNvPr id="7" name="Slide Number Placeholder 6"/>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264283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EACA3B6-F9DB-4F1F-A7EF-30CEDE502BB1}" type="datetimeFigureOut">
              <a:rPr lang="fi-FI" smtClean="0"/>
              <a:t>24.3.2025</a:t>
            </a:fld>
            <a:endParaRPr lang="fi-FI"/>
          </a:p>
        </p:txBody>
      </p:sp>
      <p:sp>
        <p:nvSpPr>
          <p:cNvPr id="6" name="Footer Placeholder 5"/>
          <p:cNvSpPr>
            <a:spLocks noGrp="1"/>
          </p:cNvSpPr>
          <p:nvPr>
            <p:ph type="ftr" sz="quarter" idx="11"/>
          </p:nvPr>
        </p:nvSpPr>
        <p:spPr/>
        <p:txBody>
          <a:bodyPr/>
          <a:lstStyle/>
          <a:p>
            <a:endParaRPr lang="fi-FI"/>
          </a:p>
        </p:txBody>
      </p:sp>
      <p:sp>
        <p:nvSpPr>
          <p:cNvPr id="7" name="Slide Number Placeholder 6"/>
          <p:cNvSpPr>
            <a:spLocks noGrp="1"/>
          </p:cNvSpPr>
          <p:nvPr>
            <p:ph type="sldNum" sz="quarter" idx="12"/>
          </p:nvPr>
        </p:nvSpPr>
        <p:spPr/>
        <p:txBody>
          <a:bodyPr/>
          <a:lstStyle/>
          <a:p>
            <a:fld id="{E2EB9592-9E69-42EF-B790-4892578FE1BD}" type="slidenum">
              <a:rPr lang="fi-FI" smtClean="0"/>
              <a:t>‹#›</a:t>
            </a:fld>
            <a:endParaRPr lang="fi-FI"/>
          </a:p>
        </p:txBody>
      </p:sp>
    </p:spTree>
    <p:extLst>
      <p:ext uri="{BB962C8B-B14F-4D97-AF65-F5344CB8AC3E}">
        <p14:creationId xmlns:p14="http://schemas.microsoft.com/office/powerpoint/2010/main" val="458758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i-FI"/>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ACA3B6-F9DB-4F1F-A7EF-30CEDE502BB1}" type="datetimeFigureOut">
              <a:rPr lang="fi-FI" smtClean="0"/>
              <a:t>24.3.2025</a:t>
            </a:fld>
            <a:endParaRPr lang="fi-FI"/>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i-FI"/>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EB9592-9E69-42EF-B790-4892578FE1BD}" type="slidenum">
              <a:rPr lang="fi-FI" smtClean="0"/>
              <a:t>‹#›</a:t>
            </a:fld>
            <a:endParaRPr lang="fi-FI"/>
          </a:p>
        </p:txBody>
      </p:sp>
    </p:spTree>
    <p:extLst>
      <p:ext uri="{BB962C8B-B14F-4D97-AF65-F5344CB8AC3E}">
        <p14:creationId xmlns:p14="http://schemas.microsoft.com/office/powerpoint/2010/main" val="40839300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0.png"/><Relationship Id="rId7" Type="http://schemas.openxmlformats.org/officeDocument/2006/relationships/image" Target="../media/image13.png"/><Relationship Id="rId2" Type="http://schemas.openxmlformats.org/officeDocument/2006/relationships/image" Target="../media/image60.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90.png"/><Relationship Id="rId4" Type="http://schemas.openxmlformats.org/officeDocument/2006/relationships/image" Target="../media/image80.png"/></Relationships>
</file>

<file path=ppt/slides/_rels/slide12.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image" Target="../media/image130.png"/><Relationship Id="rId1" Type="http://schemas.openxmlformats.org/officeDocument/2006/relationships/slideLayout" Target="../slideLayouts/slideLayout7.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emf"/></Relationships>
</file>

<file path=ppt/slides/_rels/slide17.xml.rels><?xml version="1.0" encoding="UTF-8" standalone="yes"?>
<Relationships xmlns="http://schemas.openxmlformats.org/package/2006/relationships"><Relationship Id="rId3" Type="http://schemas.openxmlformats.org/officeDocument/2006/relationships/image" Target="../media/image25.emf"/><Relationship Id="rId7" Type="http://schemas.openxmlformats.org/officeDocument/2006/relationships/image" Target="../media/image28.emf"/><Relationship Id="rId2" Type="http://schemas.openxmlformats.org/officeDocument/2006/relationships/image" Target="../media/image24.emf"/><Relationship Id="rId1" Type="http://schemas.openxmlformats.org/officeDocument/2006/relationships/slideLayout" Target="../slideLayouts/slideLayout7.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7.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emf"/></Relationships>
</file>

<file path=ppt/slides/_rels/slide19.xml.rels><?xml version="1.0" encoding="UTF-8" standalone="yes"?>
<Relationships xmlns="http://schemas.openxmlformats.org/package/2006/relationships"><Relationship Id="rId3" Type="http://schemas.openxmlformats.org/officeDocument/2006/relationships/hyperlink" Target="https://en.wikipedia.org/wiki/Edwin_Hall" TargetMode="External"/><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7.emf"/><Relationship Id="rId1" Type="http://schemas.openxmlformats.org/officeDocument/2006/relationships/slideLayout" Target="../slideLayouts/slideLayout7.xml"/><Relationship Id="rId6" Type="http://schemas.openxmlformats.org/officeDocument/2006/relationships/image" Target="../media/image41.emf"/><Relationship Id="rId5" Type="http://schemas.openxmlformats.org/officeDocument/2006/relationships/image" Target="../media/image40.emf"/><Relationship Id="rId4" Type="http://schemas.openxmlformats.org/officeDocument/2006/relationships/image" Target="../media/image39.emf"/></Relationships>
</file>

<file path=ppt/slides/_rels/slide22.xml.rels><?xml version="1.0" encoding="UTF-8" standalone="yes"?>
<Relationships xmlns="http://schemas.openxmlformats.org/package/2006/relationships"><Relationship Id="rId3" Type="http://schemas.openxmlformats.org/officeDocument/2006/relationships/image" Target="../media/image43.emf"/><Relationship Id="rId7" Type="http://schemas.openxmlformats.org/officeDocument/2006/relationships/image" Target="../media/image47.emf"/><Relationship Id="rId2" Type="http://schemas.openxmlformats.org/officeDocument/2006/relationships/image" Target="../media/image42.emf"/><Relationship Id="rId1" Type="http://schemas.openxmlformats.org/officeDocument/2006/relationships/slideLayout" Target="../slideLayouts/slideLayout7.xml"/><Relationship Id="rId6" Type="http://schemas.openxmlformats.org/officeDocument/2006/relationships/image" Target="../media/image46.emf"/><Relationship Id="rId5" Type="http://schemas.openxmlformats.org/officeDocument/2006/relationships/image" Target="../media/image45.emf"/><Relationship Id="rId4" Type="http://schemas.openxmlformats.org/officeDocument/2006/relationships/image" Target="../media/image4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42021" y="789149"/>
            <a:ext cx="9913749" cy="2387600"/>
          </a:xfrm>
        </p:spPr>
        <p:txBody>
          <a:bodyPr>
            <a:normAutofit fontScale="90000"/>
          </a:bodyPr>
          <a:lstStyle/>
          <a:p>
            <a:r>
              <a:rPr lang="en-US" b="1" i="1" dirty="0">
                <a:solidFill>
                  <a:srgbClr val="0000FF"/>
                </a:solidFill>
              </a:rPr>
              <a:t>Electronic Transport in Semiconductors (Four Probe Resistivity and Hall Measurement)</a:t>
            </a:r>
            <a:endParaRPr lang="fi-FI" b="1" i="1" dirty="0">
              <a:solidFill>
                <a:srgbClr val="0000FF"/>
              </a:solidFill>
            </a:endParaRPr>
          </a:p>
        </p:txBody>
      </p:sp>
      <p:sp>
        <p:nvSpPr>
          <p:cNvPr id="3" name="Subtitle 2"/>
          <p:cNvSpPr>
            <a:spLocks noGrp="1"/>
          </p:cNvSpPr>
          <p:nvPr>
            <p:ph type="subTitle" idx="1"/>
          </p:nvPr>
        </p:nvSpPr>
        <p:spPr>
          <a:xfrm>
            <a:off x="1524000" y="3429000"/>
            <a:ext cx="9144000" cy="1655762"/>
          </a:xfrm>
        </p:spPr>
        <p:txBody>
          <a:bodyPr/>
          <a:lstStyle/>
          <a:p>
            <a:r>
              <a:rPr lang="en-US" dirty="0">
                <a:solidFill>
                  <a:srgbClr val="C00000"/>
                </a:solidFill>
              </a:rPr>
              <a:t>Dr. Girish Chandra Tewari</a:t>
            </a:r>
          </a:p>
          <a:p>
            <a:r>
              <a:rPr lang="en-US" dirty="0">
                <a:solidFill>
                  <a:srgbClr val="C00000"/>
                </a:solidFill>
              </a:rPr>
              <a:t>Department of Chemistry and Material Science</a:t>
            </a:r>
          </a:p>
          <a:p>
            <a:r>
              <a:rPr lang="en-US" dirty="0">
                <a:solidFill>
                  <a:srgbClr val="C00000"/>
                </a:solidFill>
              </a:rPr>
              <a:t>Aalto University</a:t>
            </a:r>
            <a:endParaRPr lang="fi-FI" dirty="0">
              <a:solidFill>
                <a:srgbClr val="C00000"/>
              </a:solidFill>
            </a:endParaRPr>
          </a:p>
        </p:txBody>
      </p:sp>
      <p:sp>
        <p:nvSpPr>
          <p:cNvPr id="4" name="TextBox 3"/>
          <p:cNvSpPr txBox="1"/>
          <p:nvPr/>
        </p:nvSpPr>
        <p:spPr>
          <a:xfrm>
            <a:off x="10724828" y="6137330"/>
            <a:ext cx="1261884" cy="369332"/>
          </a:xfrm>
          <a:prstGeom prst="rect">
            <a:avLst/>
          </a:prstGeom>
          <a:noFill/>
        </p:spPr>
        <p:txBody>
          <a:bodyPr wrap="none" rtlCol="0">
            <a:spAutoFit/>
          </a:bodyPr>
          <a:lstStyle/>
          <a:p>
            <a:r>
              <a:rPr lang="fi-FI" dirty="0"/>
              <a:t>24-03-2025</a:t>
            </a:r>
          </a:p>
        </p:txBody>
      </p:sp>
    </p:spTree>
    <p:extLst>
      <p:ext uri="{BB962C8B-B14F-4D97-AF65-F5344CB8AC3E}">
        <p14:creationId xmlns:p14="http://schemas.microsoft.com/office/powerpoint/2010/main" val="892583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0"/>
            <a:ext cx="12191999" cy="461665"/>
          </a:xfrm>
          <a:prstGeom prst="rect">
            <a:avLst/>
          </a:prstGeom>
          <a:noFill/>
        </p:spPr>
        <p:txBody>
          <a:bodyPr wrap="square" rtlCol="0">
            <a:spAutoFit/>
          </a:bodyPr>
          <a:lstStyle/>
          <a:p>
            <a:pPr algn="just"/>
            <a:r>
              <a:rPr lang="en-US" sz="2400" b="1" dirty="0">
                <a:solidFill>
                  <a:srgbClr val="0000FF"/>
                </a:solidFill>
              </a:rPr>
              <a:t>Temperature (T) Dependence of Resistivity (</a:t>
            </a:r>
            <a:r>
              <a:rPr lang="el-GR" sz="2400" b="1" dirty="0">
                <a:solidFill>
                  <a:srgbClr val="0000FF"/>
                </a:solidFill>
              </a:rPr>
              <a:t>ρ</a:t>
            </a:r>
            <a:r>
              <a:rPr lang="en-US" sz="2400" b="1" dirty="0">
                <a:solidFill>
                  <a:srgbClr val="0000FF"/>
                </a:solidFill>
              </a:rPr>
              <a:t>) of Semiconductor </a:t>
            </a:r>
            <a:endParaRPr lang="fi-FI" sz="2400" b="1" dirty="0">
              <a:solidFill>
                <a:srgbClr val="0000FF"/>
              </a:solidFill>
            </a:endParaRPr>
          </a:p>
        </p:txBody>
      </p:sp>
      <mc:AlternateContent xmlns:mc="http://schemas.openxmlformats.org/markup-compatibility/2006" xmlns:a14="http://schemas.microsoft.com/office/drawing/2010/main">
        <mc:Choice Requires="a14">
          <p:sp>
            <p:nvSpPr>
              <p:cNvPr id="3" name="TextBox 2"/>
              <p:cNvSpPr txBox="1"/>
              <p:nvPr/>
            </p:nvSpPr>
            <p:spPr>
              <a:xfrm>
                <a:off x="42581" y="614345"/>
                <a:ext cx="12030635" cy="4259308"/>
              </a:xfrm>
              <a:prstGeom prst="rect">
                <a:avLst/>
              </a:prstGeom>
              <a:noFill/>
            </p:spPr>
            <p:txBody>
              <a:bodyPr wrap="square" rtlCol="0">
                <a:spAutoFit/>
              </a:bodyPr>
              <a:lstStyle/>
              <a:p>
                <a:r>
                  <a:rPr lang="en-US" dirty="0"/>
                  <a:t>The concentration of intrinsic carriers i.e. the number of electrons in conduction band per unit volume is given by the expression </a:t>
                </a: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𝑛</m:t>
                      </m:r>
                      <m:r>
                        <a:rPr lang="fi-FI" i="1" smtClean="0">
                          <a:latin typeface="Cambria Math" panose="02040503050406030204" pitchFamily="18" charset="0"/>
                        </a:rPr>
                        <m:t>=</m:t>
                      </m:r>
                      <m:r>
                        <a:rPr lang="en-US" b="0" i="1" smtClean="0">
                          <a:latin typeface="Cambria Math" panose="02040503050406030204" pitchFamily="18" charset="0"/>
                        </a:rPr>
                        <m:t>2</m:t>
                      </m:r>
                      <m:sSup>
                        <m:sSupPr>
                          <m:ctrlPr>
                            <a:rPr lang="en-US" b="0" i="1" smtClean="0">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𝑒</m:t>
                                      </m:r>
                                    </m:sub>
                                  </m:sSub>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num>
                                <m:den>
                                  <m:r>
                                    <a:rPr lang="en-US" i="1">
                                      <a:latin typeface="Cambria Math" panose="02040503050406030204" pitchFamily="18" charset="0"/>
                                    </a:rPr>
                                    <m:t>2</m:t>
                                  </m:r>
                                  <m:r>
                                    <a:rPr lang="en-US" i="1">
                                      <a:latin typeface="Cambria Math" panose="02040503050406030204" pitchFamily="18" charset="0"/>
                                      <a:ea typeface="Cambria Math" panose="02040503050406030204" pitchFamily="18" charset="0"/>
                                    </a:rPr>
                                    <m:t>𝜋</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h</m:t>
                                      </m:r>
                                    </m:e>
                                    <m:sup>
                                      <m:r>
                                        <a:rPr lang="en-US" i="1">
                                          <a:latin typeface="Cambria Math" panose="02040503050406030204" pitchFamily="18" charset="0"/>
                                          <a:ea typeface="Cambria Math" panose="02040503050406030204" pitchFamily="18" charset="0"/>
                                        </a:rPr>
                                        <m:t>2</m:t>
                                      </m:r>
                                    </m:sup>
                                  </m:sSup>
                                </m:den>
                              </m:f>
                            </m:e>
                          </m:d>
                        </m:e>
                        <m:sup>
                          <m:f>
                            <m:fPr>
                              <m:ctrlPr>
                                <a:rPr lang="en-US" b="0" i="1" smtClean="0">
                                  <a:latin typeface="Cambria Math" panose="02040503050406030204" pitchFamily="18" charset="0"/>
                                </a:rPr>
                              </m:ctrlPr>
                            </m:fPr>
                            <m:num>
                              <m:r>
                                <a:rPr lang="en-US" b="0" i="1" smtClean="0">
                                  <a:latin typeface="Cambria Math" panose="02040503050406030204" pitchFamily="18" charset="0"/>
                                </a:rPr>
                                <m:t>3</m:t>
                              </m:r>
                            </m:num>
                            <m:den>
                              <m:r>
                                <a:rPr lang="en-US" b="0" i="1" smtClean="0">
                                  <a:latin typeface="Cambria Math" panose="02040503050406030204" pitchFamily="18" charset="0"/>
                                </a:rPr>
                                <m:t>2</m:t>
                              </m:r>
                            </m:den>
                          </m:f>
                        </m:sup>
                      </m:sSup>
                      <m:r>
                        <m:rPr>
                          <m:sty m:val="p"/>
                        </m:rPr>
                        <a:rPr lang="en-US" b="0" i="0" smtClean="0">
                          <a:latin typeface="Cambria Math" panose="02040503050406030204" pitchFamily="18" charset="0"/>
                        </a:rPr>
                        <m:t>exp</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𝜇</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𝐸</m:t>
                          </m:r>
                        </m:e>
                        <m:sub>
                          <m:r>
                            <a:rPr lang="en-US" b="0" i="1" smtClean="0">
                              <a:latin typeface="Cambria Math" panose="02040503050406030204" pitchFamily="18" charset="0"/>
                              <a:ea typeface="Cambria Math" panose="02040503050406030204" pitchFamily="18" charset="0"/>
                            </a:rPr>
                            <m:t>𝑔</m:t>
                          </m:r>
                        </m:sub>
                      </m:sSub>
                      <m:r>
                        <a:rPr lang="en-US" b="0"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m:t>
                          </m:r>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oMath>
                  </m:oMathPara>
                </a14:m>
                <a:endParaRPr lang="en-US" dirty="0"/>
              </a:p>
              <a:p>
                <a:r>
                  <a:rPr lang="en-US" dirty="0"/>
                  <a:t>and the concentration of holes in valence band is given by the expressions</a:t>
                </a: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𝑝</m:t>
                      </m:r>
                      <m:r>
                        <a:rPr lang="fi-FI" i="1">
                          <a:latin typeface="Cambria Math" panose="02040503050406030204" pitchFamily="18" charset="0"/>
                        </a:rPr>
                        <m:t>=</m:t>
                      </m:r>
                      <m:r>
                        <a:rPr lang="en-US" i="1">
                          <a:latin typeface="Cambria Math" panose="02040503050406030204" pitchFamily="18" charset="0"/>
                        </a:rPr>
                        <m:t>2</m:t>
                      </m:r>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b="0" i="1" smtClean="0">
                                          <a:latin typeface="Cambria Math" panose="02040503050406030204" pitchFamily="18" charset="0"/>
                                        </a:rPr>
                                        <m:t>h</m:t>
                                      </m:r>
                                    </m:sub>
                                  </m:sSub>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num>
                                <m:den>
                                  <m:r>
                                    <a:rPr lang="en-US" i="1">
                                      <a:latin typeface="Cambria Math" panose="02040503050406030204" pitchFamily="18" charset="0"/>
                                    </a:rPr>
                                    <m:t>2</m:t>
                                  </m:r>
                                  <m:r>
                                    <a:rPr lang="en-US" i="1">
                                      <a:latin typeface="Cambria Math" panose="02040503050406030204" pitchFamily="18" charset="0"/>
                                      <a:ea typeface="Cambria Math" panose="02040503050406030204" pitchFamily="18" charset="0"/>
                                    </a:rPr>
                                    <m:t>𝜋</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h</m:t>
                                      </m:r>
                                    </m:e>
                                    <m:sup>
                                      <m:r>
                                        <a:rPr lang="en-US" i="1">
                                          <a:latin typeface="Cambria Math" panose="02040503050406030204" pitchFamily="18" charset="0"/>
                                          <a:ea typeface="Cambria Math" panose="02040503050406030204" pitchFamily="18" charset="0"/>
                                        </a:rPr>
                                        <m:t>2</m:t>
                                      </m:r>
                                    </m:sup>
                                  </m:sSup>
                                </m:den>
                              </m:f>
                            </m:e>
                          </m:d>
                        </m:e>
                        <m:sup>
                          <m:f>
                            <m:fPr>
                              <m:ctrlPr>
                                <a:rPr lang="en-US" i="1">
                                  <a:latin typeface="Cambria Math" panose="02040503050406030204" pitchFamily="18" charset="0"/>
                                </a:rPr>
                              </m:ctrlPr>
                            </m:fPr>
                            <m:num>
                              <m:r>
                                <a:rPr lang="en-US" i="1">
                                  <a:latin typeface="Cambria Math" panose="02040503050406030204" pitchFamily="18" charset="0"/>
                                </a:rPr>
                                <m:t>3</m:t>
                              </m:r>
                            </m:num>
                            <m:den>
                              <m:r>
                                <a:rPr lang="en-US" i="1">
                                  <a:latin typeface="Cambria Math" panose="02040503050406030204" pitchFamily="18" charset="0"/>
                                </a:rPr>
                                <m:t>2</m:t>
                              </m:r>
                            </m:den>
                          </m:f>
                        </m:sup>
                      </m:sSup>
                      <m:func>
                        <m:funcPr>
                          <m:ctrlPr>
                            <a:rPr lang="en-US" i="1">
                              <a:latin typeface="Cambria Math" panose="02040503050406030204" pitchFamily="18" charset="0"/>
                            </a:rPr>
                          </m:ctrlPr>
                        </m:funcPr>
                        <m:fName>
                          <m:r>
                            <m:rPr>
                              <m:sty m:val="p"/>
                            </m:rPr>
                            <a:rPr lang="en-US">
                              <a:latin typeface="Cambria Math" panose="02040503050406030204" pitchFamily="18" charset="0"/>
                            </a:rPr>
                            <m:t>exp</m:t>
                          </m:r>
                        </m:fName>
                        <m:e>
                          <m:d>
                            <m:dPr>
                              <m:ctrlPr>
                                <a:rPr lang="en-US" i="1">
                                  <a:latin typeface="Cambria Math" panose="02040503050406030204" pitchFamily="18" charset="0"/>
                                </a:rPr>
                              </m:ctrlPr>
                            </m:dPr>
                            <m:e>
                              <m:r>
                                <a:rPr lang="en-US" b="0" i="1" smtClean="0">
                                  <a:latin typeface="Cambria Math" panose="02040503050406030204" pitchFamily="18" charset="0"/>
                                </a:rPr>
                                <m:t>−</m:t>
                              </m:r>
                              <m:r>
                                <a:rPr lang="en-US" i="1">
                                  <a:latin typeface="Cambria Math" panose="02040503050406030204" pitchFamily="18" charset="0"/>
                                  <a:ea typeface="Cambria Math" panose="02040503050406030204" pitchFamily="18" charset="0"/>
                                </a:rPr>
                                <m:t>𝜇</m:t>
                              </m:r>
                            </m:e>
                          </m:d>
                        </m:e>
                      </m:func>
                      <m:r>
                        <a:rPr lang="en-US" b="0"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oMath>
                  </m:oMathPara>
                </a14:m>
                <a:endParaRPr lang="en-US" dirty="0"/>
              </a:p>
              <a:p>
                <a:endParaRPr lang="en-US" dirty="0"/>
              </a:p>
              <a:p>
                <a:endParaRPr lang="en-US" dirty="0"/>
              </a:p>
              <a:p>
                <a:r>
                  <a:rPr lang="en-US" dirty="0"/>
                  <a:t>Multiplication of above expressions </a:t>
                </a:r>
              </a:p>
              <a:p>
                <a:pPr algn="ct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𝑛𝑝</m:t>
                      </m:r>
                      <m:r>
                        <a:rPr lang="fi-FI" i="1">
                          <a:latin typeface="Cambria Math" panose="02040503050406030204" pitchFamily="18" charset="0"/>
                        </a:rPr>
                        <m:t>=</m:t>
                      </m:r>
                      <m:r>
                        <a:rPr lang="en-US" b="0" i="1" smtClean="0">
                          <a:latin typeface="Cambria Math" panose="02040503050406030204" pitchFamily="18" charset="0"/>
                        </a:rPr>
                        <m:t>4</m:t>
                      </m:r>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sSub>
                                    <m:sSubPr>
                                      <m:ctrlPr>
                                        <a:rPr lang="en-US" i="1" smtClean="0">
                                          <a:latin typeface="Cambria Math" panose="02040503050406030204" pitchFamily="18" charset="0"/>
                                        </a:rPr>
                                      </m:ctrlPr>
                                    </m:sSubPr>
                                    <m:e>
                                      <m:r>
                                        <a:rPr lang="en-US" b="0" i="1" smtClean="0">
                                          <a:latin typeface="Cambria Math" panose="02040503050406030204" pitchFamily="18" charset="0"/>
                                        </a:rPr>
                                        <m:t>𝑘</m:t>
                                      </m:r>
                                    </m:e>
                                    <m:sub>
                                      <m:r>
                                        <a:rPr lang="en-US" b="0" i="1" smtClean="0">
                                          <a:latin typeface="Cambria Math" panose="02040503050406030204" pitchFamily="18" charset="0"/>
                                        </a:rPr>
                                        <m:t>𝐵</m:t>
                                      </m:r>
                                    </m:sub>
                                  </m:sSub>
                                  <m:r>
                                    <a:rPr lang="en-US" i="1">
                                      <a:latin typeface="Cambria Math" panose="02040503050406030204" pitchFamily="18" charset="0"/>
                                    </a:rPr>
                                    <m:t>𝑇</m:t>
                                  </m:r>
                                </m:num>
                                <m:den>
                                  <m:r>
                                    <a:rPr lang="en-US" i="1">
                                      <a:latin typeface="Cambria Math" panose="02040503050406030204" pitchFamily="18" charset="0"/>
                                    </a:rPr>
                                    <m:t>2</m:t>
                                  </m:r>
                                  <m:r>
                                    <a:rPr lang="en-US" i="1">
                                      <a:latin typeface="Cambria Math" panose="02040503050406030204" pitchFamily="18" charset="0"/>
                                      <a:ea typeface="Cambria Math" panose="02040503050406030204" pitchFamily="18" charset="0"/>
                                    </a:rPr>
                                    <m:t>𝜋</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h</m:t>
                                      </m:r>
                                    </m:e>
                                    <m:sup>
                                      <m:r>
                                        <a:rPr lang="en-US" i="1">
                                          <a:latin typeface="Cambria Math" panose="02040503050406030204" pitchFamily="18" charset="0"/>
                                          <a:ea typeface="Cambria Math" panose="02040503050406030204" pitchFamily="18" charset="0"/>
                                        </a:rPr>
                                        <m:t>2</m:t>
                                      </m:r>
                                    </m:sup>
                                  </m:sSup>
                                </m:den>
                              </m:f>
                            </m:e>
                          </m:d>
                        </m:e>
                        <m:sup>
                          <m:r>
                            <a:rPr lang="en-US" b="0" i="1" smtClean="0">
                              <a:latin typeface="Cambria Math" panose="02040503050406030204" pitchFamily="18" charset="0"/>
                              <a:ea typeface="Cambria Math" panose="02040503050406030204" pitchFamily="18" charset="0"/>
                            </a:rPr>
                            <m:t>3</m:t>
                          </m:r>
                        </m:sup>
                      </m:sSup>
                      <m:sSup>
                        <m:sSupPr>
                          <m:ctrlPr>
                            <a:rPr lang="en-US" i="1" smtClean="0">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𝑒</m:t>
                                  </m:r>
                                </m:sub>
                              </m:sSub>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h</m:t>
                                  </m:r>
                                </m:sub>
                              </m:sSub>
                            </m:e>
                          </m:d>
                        </m:e>
                        <m:sup>
                          <m:f>
                            <m:fPr>
                              <m:ctrlPr>
                                <a:rPr lang="en-US" i="1" smtClean="0">
                                  <a:latin typeface="Cambria Math" panose="02040503050406030204" pitchFamily="18" charset="0"/>
                                </a:rPr>
                              </m:ctrlPr>
                            </m:fPr>
                            <m:num>
                              <m:r>
                                <a:rPr lang="en-US" b="0" i="1" smtClean="0">
                                  <a:latin typeface="Cambria Math" panose="02040503050406030204" pitchFamily="18" charset="0"/>
                                </a:rPr>
                                <m:t>3</m:t>
                              </m:r>
                            </m:num>
                            <m:den>
                              <m:r>
                                <a:rPr lang="en-US" b="0" i="1" smtClean="0">
                                  <a:latin typeface="Cambria Math" panose="02040503050406030204" pitchFamily="18" charset="0"/>
                                </a:rPr>
                                <m:t>2</m:t>
                              </m:r>
                            </m:den>
                          </m:f>
                        </m:sup>
                      </m:sSup>
                      <m:func>
                        <m:funcPr>
                          <m:ctrlPr>
                            <a:rPr lang="en-US" i="1">
                              <a:latin typeface="Cambria Math" panose="02040503050406030204" pitchFamily="18" charset="0"/>
                            </a:rPr>
                          </m:ctrlPr>
                        </m:funcPr>
                        <m:fName>
                          <m:r>
                            <m:rPr>
                              <m:sty m:val="p"/>
                            </m:rPr>
                            <a:rPr lang="en-US">
                              <a:latin typeface="Cambria Math" panose="02040503050406030204" pitchFamily="18" charset="0"/>
                            </a:rPr>
                            <m:t>exp</m:t>
                          </m:r>
                        </m:fName>
                        <m:e>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𝐸</m:t>
                              </m:r>
                            </m:e>
                            <m:sub>
                              <m:r>
                                <a:rPr lang="en-US" b="0" i="1" smtClean="0">
                                  <a:latin typeface="Cambria Math" panose="02040503050406030204" pitchFamily="18" charset="0"/>
                                </a:rPr>
                                <m:t>𝑔</m:t>
                              </m:r>
                            </m:sub>
                          </m:sSub>
                        </m:e>
                      </m:func>
                      <m:r>
                        <a:rPr lang="en-US" b="0"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r>
                        <a:rPr lang="en-US" b="0" i="1" smtClean="0">
                          <a:latin typeface="Cambria Math" panose="02040503050406030204" pitchFamily="18" charset="0"/>
                        </a:rPr>
                        <m:t>)</m:t>
                      </m:r>
                    </m:oMath>
                  </m:oMathPara>
                </a14:m>
                <a:endParaRPr lang="en-US" dirty="0"/>
              </a:p>
              <a:p>
                <a:endParaRPr lang="fi-FI" dirty="0"/>
              </a:p>
            </p:txBody>
          </p:sp>
        </mc:Choice>
        <mc:Fallback xmlns="">
          <p:sp>
            <p:nvSpPr>
              <p:cNvPr id="3" name="TextBox 2"/>
              <p:cNvSpPr txBox="1">
                <a:spLocks noRot="1" noChangeAspect="1" noMove="1" noResize="1" noEditPoints="1" noAdjustHandles="1" noChangeArrowheads="1" noChangeShapeType="1" noTextEdit="1"/>
              </p:cNvSpPr>
              <p:nvPr/>
            </p:nvSpPr>
            <p:spPr>
              <a:xfrm>
                <a:off x="42581" y="614345"/>
                <a:ext cx="12030635" cy="4259308"/>
              </a:xfrm>
              <a:prstGeom prst="rect">
                <a:avLst/>
              </a:prstGeom>
              <a:blipFill>
                <a:blip r:embed="rId2"/>
                <a:stretch>
                  <a:fillRect l="-456" t="-860"/>
                </a:stretch>
              </a:blipFill>
            </p:spPr>
            <p:txBody>
              <a:bodyPr/>
              <a:lstStyle/>
              <a:p>
                <a:r>
                  <a:rPr lang="en-FI">
                    <a:noFill/>
                  </a:rPr>
                  <a:t> </a:t>
                </a:r>
              </a:p>
            </p:txBody>
          </p:sp>
        </mc:Fallback>
      </mc:AlternateContent>
      <mc:AlternateContent xmlns:mc="http://schemas.openxmlformats.org/markup-compatibility/2006" xmlns:a14="http://schemas.microsoft.com/office/drawing/2010/main">
        <mc:Choice Requires="a14">
          <p:sp>
            <p:nvSpPr>
              <p:cNvPr id="4" name="Rectangle 3"/>
              <p:cNvSpPr/>
              <p:nvPr/>
            </p:nvSpPr>
            <p:spPr>
              <a:xfrm>
                <a:off x="0" y="4948221"/>
                <a:ext cx="12115799" cy="668901"/>
              </a:xfrm>
              <a:prstGeom prst="rect">
                <a:avLst/>
              </a:prstGeom>
            </p:spPr>
            <p:txBody>
              <a:bodyPr wrap="square">
                <a:spAutoFit/>
              </a:bodyPr>
              <a:lstStyle/>
              <a:p>
                <a:pPr algn="just"/>
                <a:r>
                  <a:rPr lang="en-US" dirty="0">
                    <a:latin typeface="Helvetica" panose="020B0604020202020204" pitchFamily="34" charset="0"/>
                  </a:rPr>
                  <a:t>This does not involve the Fermi level (</a:t>
                </a:r>
                <a14:m>
                  <m:oMath xmlns:m="http://schemas.openxmlformats.org/officeDocument/2006/math">
                    <m:r>
                      <a:rPr lang="en-US" i="1">
                        <a:latin typeface="Cambria Math" panose="02040503050406030204" pitchFamily="18" charset="0"/>
                        <a:ea typeface="Cambria Math" panose="02040503050406030204" pitchFamily="18" charset="0"/>
                      </a:rPr>
                      <m:t>𝜇</m:t>
                    </m:r>
                  </m:oMath>
                </a14:m>
                <a:r>
                  <a:rPr lang="en-US" dirty="0">
                    <a:latin typeface="Symbol" panose="05050102010706020507" pitchFamily="18" charset="2"/>
                  </a:rPr>
                  <a:t>) </a:t>
                </a:r>
                <a:r>
                  <a:rPr lang="en-US" dirty="0">
                    <a:latin typeface="Helvetica" panose="020B0604020202020204" pitchFamily="34" charset="0"/>
                  </a:rPr>
                  <a:t>and is known as the expression of </a:t>
                </a:r>
                <a:r>
                  <a:rPr lang="fi-FI" dirty="0" err="1">
                    <a:latin typeface="Helvetica" panose="020B0604020202020204" pitchFamily="34" charset="0"/>
                  </a:rPr>
                  <a:t>law</a:t>
                </a:r>
                <a:r>
                  <a:rPr lang="fi-FI" dirty="0">
                    <a:latin typeface="Helvetica" panose="020B0604020202020204" pitchFamily="34" charset="0"/>
                  </a:rPr>
                  <a:t> of </a:t>
                </a:r>
                <a:r>
                  <a:rPr lang="fi-FI" dirty="0" err="1">
                    <a:latin typeface="Helvetica" panose="020B0604020202020204" pitchFamily="34" charset="0"/>
                  </a:rPr>
                  <a:t>mass</a:t>
                </a:r>
                <a:r>
                  <a:rPr lang="fi-FI" dirty="0">
                    <a:latin typeface="Helvetica" panose="020B0604020202020204" pitchFamily="34" charset="0"/>
                  </a:rPr>
                  <a:t> action. </a:t>
                </a:r>
                <a:r>
                  <a:rPr lang="en-US" dirty="0">
                    <a:latin typeface="Helvetica" panose="020B0604020202020204" pitchFamily="34" charset="0"/>
                  </a:rPr>
                  <a:t>Where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𝑒</m:t>
                        </m:r>
                      </m:sub>
                    </m:sSub>
                  </m:oMath>
                </a14:m>
                <a:r>
                  <a:rPr lang="en-US" sz="1400" dirty="0">
                    <a:latin typeface="Helvetica" panose="020B0604020202020204" pitchFamily="34" charset="0"/>
                  </a:rPr>
                  <a:t> </a:t>
                </a:r>
                <a:r>
                  <a:rPr lang="en-US" dirty="0">
                    <a:latin typeface="Helvetica" panose="020B0604020202020204" pitchFamily="34" charset="0"/>
                  </a:rPr>
                  <a:t>= Effective mass of an electron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b="0" i="1" smtClean="0">
                            <a:latin typeface="Cambria Math" panose="02040503050406030204" pitchFamily="18" charset="0"/>
                          </a:rPr>
                          <m:t>h</m:t>
                        </m:r>
                      </m:sub>
                    </m:sSub>
                  </m:oMath>
                </a14:m>
                <a:r>
                  <a:rPr lang="en-US" dirty="0">
                    <a:latin typeface="Helvetica" panose="020B0604020202020204" pitchFamily="34" charset="0"/>
                  </a:rPr>
                  <a:t>= Effective mass of a hole,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𝐵</m:t>
                        </m:r>
                      </m:sub>
                    </m:sSub>
                  </m:oMath>
                </a14:m>
                <a:r>
                  <a:rPr lang="fi-FI" dirty="0">
                    <a:latin typeface="Helvetica" panose="020B0604020202020204" pitchFamily="34" charset="0"/>
                  </a:rPr>
                  <a:t> = </a:t>
                </a:r>
                <a:r>
                  <a:rPr lang="fi-FI" dirty="0" err="1">
                    <a:latin typeface="Helvetica" panose="020B0604020202020204" pitchFamily="34" charset="0"/>
                  </a:rPr>
                  <a:t>Boltzamann's</a:t>
                </a:r>
                <a:r>
                  <a:rPr lang="fi-FI" dirty="0">
                    <a:latin typeface="Helvetica" panose="020B0604020202020204" pitchFamily="34" charset="0"/>
                  </a:rPr>
                  <a:t> </a:t>
                </a:r>
                <a:r>
                  <a:rPr lang="fi-FI" dirty="0" err="1">
                    <a:latin typeface="Helvetica" panose="020B0604020202020204" pitchFamily="34" charset="0"/>
                  </a:rPr>
                  <a:t>constant</a:t>
                </a:r>
                <a:r>
                  <a:rPr lang="fi-FI" dirty="0">
                    <a:latin typeface="Helvetica" panose="020B0604020202020204" pitchFamily="34" charset="0"/>
                  </a:rPr>
                  <a:t>, </a:t>
                </a:r>
                <a14:m>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𝐸</m:t>
                        </m:r>
                      </m:e>
                      <m:sub>
                        <m:r>
                          <a:rPr lang="en-US" i="1">
                            <a:latin typeface="Cambria Math" panose="02040503050406030204" pitchFamily="18" charset="0"/>
                            <a:ea typeface="Cambria Math" panose="02040503050406030204" pitchFamily="18" charset="0"/>
                          </a:rPr>
                          <m:t>𝑔</m:t>
                        </m:r>
                      </m:sub>
                    </m:sSub>
                  </m:oMath>
                </a14:m>
                <a:r>
                  <a:rPr lang="fi-FI" sz="1400" dirty="0">
                    <a:latin typeface="Helvetica" panose="020B0604020202020204" pitchFamily="34" charset="0"/>
                  </a:rPr>
                  <a:t> </a:t>
                </a:r>
                <a:r>
                  <a:rPr lang="fi-FI" dirty="0">
                    <a:latin typeface="Helvetica" panose="020B0604020202020204" pitchFamily="34" charset="0"/>
                  </a:rPr>
                  <a:t>= </a:t>
                </a:r>
                <a:r>
                  <a:rPr lang="fi-FI" dirty="0" err="1">
                    <a:latin typeface="Helvetica" panose="020B0604020202020204" pitchFamily="34" charset="0"/>
                  </a:rPr>
                  <a:t>Bandgap</a:t>
                </a:r>
                <a:r>
                  <a:rPr lang="fi-FI" dirty="0">
                    <a:latin typeface="Helvetica" panose="020B0604020202020204" pitchFamily="34" charset="0"/>
                  </a:rPr>
                  <a:t>, </a:t>
                </a:r>
                <a14:m>
                  <m:oMath xmlns:m="http://schemas.openxmlformats.org/officeDocument/2006/math">
                    <m:r>
                      <a:rPr lang="en-US" i="1">
                        <a:latin typeface="Cambria Math" panose="02040503050406030204" pitchFamily="18" charset="0"/>
                      </a:rPr>
                      <m:t>𝑇</m:t>
                    </m:r>
                  </m:oMath>
                </a14:m>
                <a:r>
                  <a:rPr lang="fi-FI" dirty="0">
                    <a:latin typeface="Helvetica" panose="020B0604020202020204" pitchFamily="34" charset="0"/>
                  </a:rPr>
                  <a:t> = </a:t>
                </a:r>
                <a:r>
                  <a:rPr lang="fi-FI" dirty="0" err="1">
                    <a:latin typeface="Helvetica" panose="020B0604020202020204" pitchFamily="34" charset="0"/>
                  </a:rPr>
                  <a:t>Temperature</a:t>
                </a:r>
                <a:r>
                  <a:rPr lang="fi-FI" dirty="0">
                    <a:latin typeface="Helvetica" panose="020B0604020202020204" pitchFamily="34" charset="0"/>
                  </a:rPr>
                  <a:t> in K</a:t>
                </a:r>
                <a:endParaRPr lang="fi-FI" dirty="0"/>
              </a:p>
            </p:txBody>
          </p:sp>
        </mc:Choice>
        <mc:Fallback xmlns="">
          <p:sp>
            <p:nvSpPr>
              <p:cNvPr id="4" name="Rectangle 3"/>
              <p:cNvSpPr>
                <a:spLocks noRot="1" noChangeAspect="1" noMove="1" noResize="1" noEditPoints="1" noAdjustHandles="1" noChangeArrowheads="1" noChangeShapeType="1" noTextEdit="1"/>
              </p:cNvSpPr>
              <p:nvPr/>
            </p:nvSpPr>
            <p:spPr>
              <a:xfrm>
                <a:off x="0" y="4948221"/>
                <a:ext cx="12115799" cy="668901"/>
              </a:xfrm>
              <a:prstGeom prst="rect">
                <a:avLst/>
              </a:prstGeom>
              <a:blipFill>
                <a:blip r:embed="rId3"/>
                <a:stretch>
                  <a:fillRect l="-403" t="-5505" r="-403" b="-11009"/>
                </a:stretch>
              </a:blipFill>
            </p:spPr>
            <p:txBody>
              <a:bodyPr/>
              <a:lstStyle/>
              <a:p>
                <a:r>
                  <a:rPr lang="en-FI">
                    <a:noFill/>
                  </a:rPr>
                  <a:t> </a:t>
                </a:r>
              </a:p>
            </p:txBody>
          </p:sp>
        </mc:Fallback>
      </mc:AlternateContent>
    </p:spTree>
    <p:extLst>
      <p:ext uri="{BB962C8B-B14F-4D97-AF65-F5344CB8AC3E}">
        <p14:creationId xmlns:p14="http://schemas.microsoft.com/office/powerpoint/2010/main" val="2464619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 y="247907"/>
            <a:ext cx="12115800" cy="646331"/>
          </a:xfrm>
          <a:prstGeom prst="rect">
            <a:avLst/>
          </a:prstGeom>
        </p:spPr>
        <p:txBody>
          <a:bodyPr wrap="square">
            <a:spAutoFit/>
          </a:bodyPr>
          <a:lstStyle/>
          <a:p>
            <a:r>
              <a:rPr lang="en-US" dirty="0">
                <a:latin typeface="Helvetica" panose="020B0604020202020204" pitchFamily="34" charset="0"/>
              </a:rPr>
              <a:t>In case of intrinsic (highly purified) crystals, the number of electrons is equal to the number of holes, because the thermal excitation of an electron leave behind a hole in the valence band. </a:t>
            </a:r>
            <a:endParaRPr lang="fi-FI" dirty="0"/>
          </a:p>
        </p:txBody>
      </p:sp>
      <mc:AlternateContent xmlns:mc="http://schemas.openxmlformats.org/markup-compatibility/2006" xmlns:a14="http://schemas.microsoft.com/office/drawing/2010/main">
        <mc:Choice Requires="a14">
          <p:sp>
            <p:nvSpPr>
              <p:cNvPr id="3" name="Rectangle 2"/>
              <p:cNvSpPr/>
              <p:nvPr/>
            </p:nvSpPr>
            <p:spPr>
              <a:xfrm>
                <a:off x="3548714" y="937605"/>
                <a:ext cx="4789773" cy="892296"/>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𝑝</m:t>
                      </m:r>
                      <m:r>
                        <a:rPr lang="fi-FI" i="1">
                          <a:latin typeface="Cambria Math" panose="02040503050406030204" pitchFamily="18" charset="0"/>
                        </a:rPr>
                        <m:t>=</m:t>
                      </m:r>
                      <m:r>
                        <a:rPr lang="en-US" b="0" i="1" smtClean="0">
                          <a:latin typeface="Cambria Math" panose="02040503050406030204" pitchFamily="18" charset="0"/>
                        </a:rPr>
                        <m:t>2</m:t>
                      </m:r>
                      <m:sSup>
                        <m:sSupPr>
                          <m:ctrlPr>
                            <a:rPr lang="en-US" i="1">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num>
                                <m:den>
                                  <m:r>
                                    <a:rPr lang="en-US" i="1">
                                      <a:latin typeface="Cambria Math" panose="02040503050406030204" pitchFamily="18" charset="0"/>
                                    </a:rPr>
                                    <m:t>2</m:t>
                                  </m:r>
                                  <m:r>
                                    <a:rPr lang="en-US" i="1">
                                      <a:latin typeface="Cambria Math" panose="02040503050406030204" pitchFamily="18" charset="0"/>
                                      <a:ea typeface="Cambria Math" panose="02040503050406030204" pitchFamily="18" charset="0"/>
                                    </a:rPr>
                                    <m:t>𝜋</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h</m:t>
                                      </m:r>
                                    </m:e>
                                    <m:sup>
                                      <m:r>
                                        <a:rPr lang="en-US" i="1">
                                          <a:latin typeface="Cambria Math" panose="02040503050406030204" pitchFamily="18" charset="0"/>
                                          <a:ea typeface="Cambria Math" panose="02040503050406030204" pitchFamily="18" charset="0"/>
                                        </a:rPr>
                                        <m:t>2</m:t>
                                      </m:r>
                                    </m:sup>
                                  </m:sSup>
                                </m:den>
                              </m:f>
                            </m:e>
                          </m:d>
                        </m:e>
                        <m:sup>
                          <m:f>
                            <m:fPr>
                              <m:ctrlPr>
                                <a:rPr lang="en-US"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3</m:t>
                              </m:r>
                            </m:num>
                            <m:den>
                              <m:r>
                                <a:rPr lang="en-US" b="0" i="1" smtClean="0">
                                  <a:latin typeface="Cambria Math" panose="02040503050406030204" pitchFamily="18" charset="0"/>
                                  <a:ea typeface="Cambria Math" panose="02040503050406030204" pitchFamily="18" charset="0"/>
                                </a:rPr>
                                <m:t>2</m:t>
                              </m:r>
                            </m:den>
                          </m:f>
                        </m:sup>
                      </m:sSup>
                      <m:sSup>
                        <m:sSupPr>
                          <m:ctrlPr>
                            <a:rPr lang="en-US" i="1">
                              <a:latin typeface="Cambria Math" panose="02040503050406030204" pitchFamily="18" charset="0"/>
                            </a:rPr>
                          </m:ctrlPr>
                        </m:sSupPr>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𝑒</m:t>
                              </m:r>
                            </m:sub>
                          </m:sSub>
                          <m:sSub>
                            <m:sSubPr>
                              <m:ctrlPr>
                                <a:rPr lang="en-US" i="1">
                                  <a:latin typeface="Cambria Math" panose="02040503050406030204" pitchFamily="18" charset="0"/>
                                </a:rPr>
                              </m:ctrlPr>
                            </m:sSubPr>
                            <m:e>
                              <m:r>
                                <a:rPr lang="en-US" i="1">
                                  <a:latin typeface="Cambria Math" panose="02040503050406030204" pitchFamily="18" charset="0"/>
                                </a:rPr>
                                <m:t>𝑚</m:t>
                              </m:r>
                            </m:e>
                            <m:sub>
                              <m:r>
                                <a:rPr lang="en-US" i="1">
                                  <a:latin typeface="Cambria Math" panose="02040503050406030204" pitchFamily="18" charset="0"/>
                                </a:rPr>
                                <m:t>h</m:t>
                              </m:r>
                            </m:sub>
                          </m:sSub>
                          <m:r>
                            <a:rPr lang="en-US" i="1">
                              <a:latin typeface="Cambria Math" panose="02040503050406030204" pitchFamily="18" charset="0"/>
                            </a:rPr>
                            <m:t>)</m:t>
                          </m:r>
                        </m:e>
                        <m:sup>
                          <m:f>
                            <m:fPr>
                              <m:ctrlPr>
                                <a:rPr lang="en-US" i="1">
                                  <a:latin typeface="Cambria Math" panose="02040503050406030204" pitchFamily="18" charset="0"/>
                                </a:rPr>
                              </m:ctrlPr>
                            </m:fPr>
                            <m:num>
                              <m:r>
                                <a:rPr lang="en-US" i="1">
                                  <a:latin typeface="Cambria Math" panose="02040503050406030204" pitchFamily="18" charset="0"/>
                                </a:rPr>
                                <m:t>3</m:t>
                              </m:r>
                            </m:num>
                            <m:den>
                              <m:r>
                                <a:rPr lang="en-US" b="0" i="1" smtClean="0">
                                  <a:latin typeface="Cambria Math" panose="02040503050406030204" pitchFamily="18" charset="0"/>
                                </a:rPr>
                                <m:t>4</m:t>
                              </m:r>
                            </m:den>
                          </m:f>
                        </m:sup>
                      </m:sSup>
                      <m:func>
                        <m:funcPr>
                          <m:ctrlPr>
                            <a:rPr lang="en-US" i="1">
                              <a:latin typeface="Cambria Math" panose="02040503050406030204" pitchFamily="18" charset="0"/>
                            </a:rPr>
                          </m:ctrlPr>
                        </m:funcPr>
                        <m:fName>
                          <m:r>
                            <m:rPr>
                              <m:sty m:val="p"/>
                            </m:rPr>
                            <a:rPr lang="en-US">
                              <a:latin typeface="Cambria Math" panose="02040503050406030204" pitchFamily="18" charset="0"/>
                            </a:rPr>
                            <m:t>exp</m:t>
                          </m:r>
                        </m:fName>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𝑔</m:t>
                              </m:r>
                            </m:sub>
                          </m:sSub>
                        </m:e>
                      </m:func>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2</m:t>
                          </m:r>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r>
                        <a:rPr lang="en-US" i="1">
                          <a:latin typeface="Cambria Math" panose="02040503050406030204" pitchFamily="18" charset="0"/>
                        </a:rPr>
                        <m:t>)</m:t>
                      </m:r>
                    </m:oMath>
                  </m:oMathPara>
                </a14:m>
                <a:endParaRPr lang="en-US" dirty="0"/>
              </a:p>
            </p:txBody>
          </p:sp>
        </mc:Choice>
        <mc:Fallback xmlns="">
          <p:sp>
            <p:nvSpPr>
              <p:cNvPr id="3" name="Rectangle 2"/>
              <p:cNvSpPr>
                <a:spLocks noRot="1" noChangeAspect="1" noMove="1" noResize="1" noEditPoints="1" noAdjustHandles="1" noChangeArrowheads="1" noChangeShapeType="1" noTextEdit="1"/>
              </p:cNvSpPr>
              <p:nvPr/>
            </p:nvSpPr>
            <p:spPr>
              <a:xfrm>
                <a:off x="3548714" y="937605"/>
                <a:ext cx="4789773" cy="892296"/>
              </a:xfrm>
              <a:prstGeom prst="rect">
                <a:avLst/>
              </a:prstGeom>
              <a:blipFill>
                <a:blip r:embed="rId2"/>
                <a:stretch>
                  <a:fillRect/>
                </a:stretch>
              </a:blipFill>
            </p:spPr>
            <p:txBody>
              <a:bodyPr/>
              <a:lstStyle/>
              <a:p>
                <a:r>
                  <a:rPr lang="fi-FI">
                    <a:noFill/>
                  </a:rPr>
                  <a:t> </a:t>
                </a:r>
              </a:p>
            </p:txBody>
          </p:sp>
        </mc:Fallback>
      </mc:AlternateContent>
      <mc:AlternateContent xmlns:mc="http://schemas.openxmlformats.org/markup-compatibility/2006" xmlns:a14="http://schemas.microsoft.com/office/drawing/2010/main">
        <mc:Choice Requires="a14">
          <p:sp>
            <p:nvSpPr>
              <p:cNvPr id="4" name="Rectangle 3"/>
              <p:cNvSpPr/>
              <p:nvPr/>
            </p:nvSpPr>
            <p:spPr>
              <a:xfrm>
                <a:off x="76200" y="1873268"/>
                <a:ext cx="12115800" cy="391902"/>
              </a:xfrm>
              <a:prstGeom prst="rect">
                <a:avLst/>
              </a:prstGeom>
            </p:spPr>
            <p:txBody>
              <a:bodyPr wrap="square">
                <a:spAutoFit/>
              </a:bodyPr>
              <a:lstStyle/>
              <a:p>
                <a:r>
                  <a:rPr lang="en-US" dirty="0">
                    <a:latin typeface="Helvetica" panose="020B0604020202020204" pitchFamily="34" charset="0"/>
                  </a:rPr>
                  <a:t>Thus, we see that the concentration of intrinsic carrier depend </a:t>
                </a:r>
                <a:r>
                  <a:rPr lang="fi-FI" dirty="0" err="1">
                    <a:latin typeface="Helvetica" panose="020B0604020202020204" pitchFamily="34" charset="0"/>
                  </a:rPr>
                  <a:t>exponentially</a:t>
                </a:r>
                <a:r>
                  <a:rPr lang="fi-FI" dirty="0">
                    <a:latin typeface="Helvetica" panose="020B0604020202020204" pitchFamily="34" charset="0"/>
                  </a:rPr>
                  <a:t> on </a:t>
                </a:r>
                <a14:m>
                  <m:oMath xmlns:m="http://schemas.openxmlformats.org/officeDocument/2006/math">
                    <m:sSub>
                      <m:sSubPr>
                        <m:ctrlPr>
                          <a:rPr lang="en-US"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𝐸</m:t>
                        </m:r>
                      </m:e>
                      <m:sub>
                        <m:r>
                          <a:rPr lang="en-US" b="0" i="1" smtClean="0">
                            <a:latin typeface="Cambria Math" panose="02040503050406030204" pitchFamily="18" charset="0"/>
                            <a:ea typeface="Cambria Math" panose="02040503050406030204" pitchFamily="18" charset="0"/>
                          </a:rPr>
                          <m:t>𝑔</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2</m:t>
                        </m:r>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oMath>
                </a14:m>
                <a:r>
                  <a:rPr lang="fi-FI" dirty="0">
                    <a:latin typeface="Helvetica" panose="020B0604020202020204" pitchFamily="34" charset="0"/>
                  </a:rPr>
                  <a:t>.</a:t>
                </a:r>
                <a:endParaRPr lang="fi-FI" dirty="0"/>
              </a:p>
            </p:txBody>
          </p:sp>
        </mc:Choice>
        <mc:Fallback xmlns="">
          <p:sp>
            <p:nvSpPr>
              <p:cNvPr id="4" name="Rectangle 3"/>
              <p:cNvSpPr>
                <a:spLocks noRot="1" noChangeAspect="1" noMove="1" noResize="1" noEditPoints="1" noAdjustHandles="1" noChangeArrowheads="1" noChangeShapeType="1" noTextEdit="1"/>
              </p:cNvSpPr>
              <p:nvPr/>
            </p:nvSpPr>
            <p:spPr>
              <a:xfrm>
                <a:off x="76200" y="1873268"/>
                <a:ext cx="12115800" cy="391902"/>
              </a:xfrm>
              <a:prstGeom prst="rect">
                <a:avLst/>
              </a:prstGeom>
              <a:blipFill>
                <a:blip r:embed="rId3"/>
                <a:stretch>
                  <a:fillRect l="-453" t="-7692" b="-16923"/>
                </a:stretch>
              </a:blipFill>
            </p:spPr>
            <p:txBody>
              <a:bodyPr/>
              <a:lstStyle/>
              <a:p>
                <a:r>
                  <a:rPr lang="fi-FI">
                    <a:noFill/>
                  </a:rPr>
                  <a:t> </a:t>
                </a:r>
              </a:p>
            </p:txBody>
          </p:sp>
        </mc:Fallback>
      </mc:AlternateContent>
      <p:sp>
        <p:nvSpPr>
          <p:cNvPr id="5" name="Rectangle 4"/>
          <p:cNvSpPr/>
          <p:nvPr/>
        </p:nvSpPr>
        <p:spPr>
          <a:xfrm>
            <a:off x="3271836" y="2374758"/>
            <a:ext cx="5639364" cy="369332"/>
          </a:xfrm>
          <a:prstGeom prst="rect">
            <a:avLst/>
          </a:prstGeom>
        </p:spPr>
        <p:txBody>
          <a:bodyPr wrap="none">
            <a:spAutoFit/>
          </a:bodyPr>
          <a:lstStyle/>
          <a:p>
            <a:r>
              <a:rPr lang="fi-FI" b="1" dirty="0">
                <a:solidFill>
                  <a:srgbClr val="0000FF"/>
                </a:solidFill>
                <a:latin typeface="Helvetica-Bold"/>
              </a:rPr>
              <a:t>CONDUCTIVITY OF INTRINSIC SEMICONDUCTOR</a:t>
            </a:r>
            <a:endParaRPr lang="fi-FI" dirty="0">
              <a:solidFill>
                <a:srgbClr val="0000FF"/>
              </a:solidFill>
            </a:endParaRPr>
          </a:p>
        </p:txBody>
      </p:sp>
      <mc:AlternateContent xmlns:mc="http://schemas.openxmlformats.org/markup-compatibility/2006" xmlns:a14="http://schemas.microsoft.com/office/drawing/2010/main">
        <mc:Choice Requires="a14">
          <p:sp>
            <p:nvSpPr>
              <p:cNvPr id="6" name="Rectangle 5"/>
              <p:cNvSpPr/>
              <p:nvPr/>
            </p:nvSpPr>
            <p:spPr>
              <a:xfrm>
                <a:off x="76200" y="2750674"/>
                <a:ext cx="12192000" cy="669992"/>
              </a:xfrm>
              <a:prstGeom prst="rect">
                <a:avLst/>
              </a:prstGeom>
            </p:spPr>
            <p:txBody>
              <a:bodyPr wrap="square">
                <a:spAutoFit/>
              </a:bodyPr>
              <a:lstStyle/>
              <a:p>
                <a:r>
                  <a:rPr lang="en-US" dirty="0">
                    <a:latin typeface="Helvetica" panose="020B0604020202020204" pitchFamily="34" charset="0"/>
                  </a:rPr>
                  <a:t>The electrical conductivity will be the sum of the contributions of both </a:t>
                </a:r>
                <a:r>
                  <a:rPr lang="fi-FI" dirty="0" err="1">
                    <a:latin typeface="Helvetica" panose="020B0604020202020204" pitchFamily="34" charset="0"/>
                  </a:rPr>
                  <a:t>electrons</a:t>
                </a:r>
                <a:r>
                  <a:rPr lang="fi-FI" dirty="0">
                    <a:latin typeface="Helvetica" panose="020B0604020202020204" pitchFamily="34" charset="0"/>
                  </a:rPr>
                  <a:t> and </a:t>
                </a:r>
                <a:r>
                  <a:rPr lang="fi-FI" dirty="0" err="1">
                    <a:latin typeface="Helvetica" panose="020B0604020202020204" pitchFamily="34" charset="0"/>
                  </a:rPr>
                  <a:t>holes</a:t>
                </a:r>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fi-FI" i="1" smtClean="0">
                          <a:latin typeface="Cambria Math" panose="02040503050406030204" pitchFamily="18" charset="0"/>
                          <a:ea typeface="Cambria Math" panose="02040503050406030204" pitchFamily="18" charset="0"/>
                        </a:rPr>
                        <m:t>𝜎</m:t>
                      </m:r>
                      <m:r>
                        <a:rPr lang="fi-FI" i="1" smtClean="0">
                          <a:latin typeface="Cambria Math" panose="02040503050406030204" pitchFamily="18" charset="0"/>
                        </a:rPr>
                        <m:t>=</m:t>
                      </m:r>
                      <m:r>
                        <a:rPr lang="en-US" b="0" i="1" smtClean="0">
                          <a:latin typeface="Cambria Math" panose="02040503050406030204" pitchFamily="18" charset="0"/>
                        </a:rPr>
                        <m:t>(</m:t>
                      </m:r>
                      <m:r>
                        <a:rPr lang="en-US" b="0" i="1" smtClean="0">
                          <a:latin typeface="Cambria Math" panose="02040503050406030204" pitchFamily="18" charset="0"/>
                        </a:rPr>
                        <m:t>𝑛𝑒</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rPr>
                            <m:t>𝑒</m:t>
                          </m:r>
                        </m:sub>
                      </m:sSub>
                      <m:r>
                        <a:rPr lang="en-US" b="0" i="1" smtClean="0">
                          <a:latin typeface="Cambria Math" panose="02040503050406030204" pitchFamily="18" charset="0"/>
                        </a:rPr>
                        <m:t>+</m:t>
                      </m:r>
                      <m:r>
                        <a:rPr lang="en-US" b="0" i="1" smtClean="0">
                          <a:latin typeface="Cambria Math" panose="02040503050406030204" pitchFamily="18" charset="0"/>
                        </a:rPr>
                        <m:t>𝑝𝑒</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rPr>
                            <m:t>h</m:t>
                          </m:r>
                        </m:sub>
                      </m:sSub>
                      <m:r>
                        <a:rPr lang="en-US" b="0" i="1" smtClean="0">
                          <a:latin typeface="Cambria Math" panose="02040503050406030204" pitchFamily="18" charset="0"/>
                        </a:rPr>
                        <m:t>)</m:t>
                      </m:r>
                    </m:oMath>
                  </m:oMathPara>
                </a14:m>
                <a:endParaRPr lang="fi-FI" dirty="0"/>
              </a:p>
            </p:txBody>
          </p:sp>
        </mc:Choice>
        <mc:Fallback xmlns="">
          <p:sp>
            <p:nvSpPr>
              <p:cNvPr id="6" name="Rectangle 5"/>
              <p:cNvSpPr>
                <a:spLocks noRot="1" noChangeAspect="1" noMove="1" noResize="1" noEditPoints="1" noAdjustHandles="1" noChangeArrowheads="1" noChangeShapeType="1" noTextEdit="1"/>
              </p:cNvSpPr>
              <p:nvPr/>
            </p:nvSpPr>
            <p:spPr>
              <a:xfrm>
                <a:off x="76200" y="2750674"/>
                <a:ext cx="12192000" cy="669992"/>
              </a:xfrm>
              <a:prstGeom prst="rect">
                <a:avLst/>
              </a:prstGeom>
              <a:blipFill>
                <a:blip r:embed="rId4"/>
                <a:stretch>
                  <a:fillRect l="-450" t="-4545" b="-3636"/>
                </a:stretch>
              </a:blipFill>
            </p:spPr>
            <p:txBody>
              <a:bodyPr/>
              <a:lstStyle/>
              <a:p>
                <a:r>
                  <a:rPr lang="fi-FI">
                    <a:noFill/>
                  </a:rPr>
                  <a:t> </a:t>
                </a:r>
              </a:p>
            </p:txBody>
          </p:sp>
        </mc:Fallback>
      </mc:AlternateContent>
      <mc:AlternateContent xmlns:mc="http://schemas.openxmlformats.org/markup-compatibility/2006" xmlns:a14="http://schemas.microsoft.com/office/drawing/2010/main">
        <mc:Choice Requires="a14">
          <p:sp>
            <p:nvSpPr>
              <p:cNvPr id="7" name="Rectangle 6"/>
              <p:cNvSpPr/>
              <p:nvPr/>
            </p:nvSpPr>
            <p:spPr>
              <a:xfrm>
                <a:off x="76200" y="3427250"/>
                <a:ext cx="12115800" cy="646331"/>
              </a:xfrm>
              <a:prstGeom prst="rect">
                <a:avLst/>
              </a:prstGeom>
            </p:spPr>
            <p:txBody>
              <a:bodyPr wrap="square">
                <a:spAutoFit/>
              </a:bodyPr>
              <a:lstStyle/>
              <a:p>
                <a:r>
                  <a:rPr lang="en-US" dirty="0">
                    <a:latin typeface="Helvetica" panose="020B0604020202020204" pitchFamily="34" charset="0"/>
                  </a:rPr>
                  <a:t>Where </a:t>
                </a:r>
                <a14:m>
                  <m:oMath xmlns:m="http://schemas.openxmlformats.org/officeDocument/2006/math">
                    <m:r>
                      <a:rPr lang="en-US" i="1">
                        <a:latin typeface="Cambria Math" panose="02040503050406030204" pitchFamily="18" charset="0"/>
                      </a:rPr>
                      <m:t>𝑒</m:t>
                    </m:r>
                  </m:oMath>
                </a14:m>
                <a:r>
                  <a:rPr lang="en-US" dirty="0">
                    <a:latin typeface="Helvetica" panose="020B0604020202020204" pitchFamily="34" charset="0"/>
                  </a:rPr>
                  <a:t> is the electron charge.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𝑒</m:t>
                        </m:r>
                      </m:sub>
                    </m:sSub>
                  </m:oMath>
                </a14:m>
                <a:r>
                  <a:rPr lang="en-US" dirty="0">
                    <a:latin typeface="Helvetica" panose="020B0604020202020204" pitchFamily="34" charset="0"/>
                  </a:rPr>
                  <a:t> and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b="0" i="1" smtClean="0">
                            <a:latin typeface="Cambria Math" panose="02040503050406030204" pitchFamily="18" charset="0"/>
                            <a:ea typeface="Cambria Math" panose="02040503050406030204" pitchFamily="18" charset="0"/>
                          </a:rPr>
                          <m:t>h</m:t>
                        </m:r>
                      </m:sub>
                    </m:sSub>
                  </m:oMath>
                </a14:m>
                <a:r>
                  <a:rPr lang="en-US" sz="1400" dirty="0">
                    <a:latin typeface="Helvetica" panose="020B0604020202020204" pitchFamily="34" charset="0"/>
                  </a:rPr>
                  <a:t> </a:t>
                </a:r>
                <a:r>
                  <a:rPr lang="en-US" dirty="0">
                    <a:latin typeface="Helvetica" panose="020B0604020202020204" pitchFamily="34" charset="0"/>
                  </a:rPr>
                  <a:t>are the average velocities acquired by the electrons and holes in a unit electric field and known as mobilities.</a:t>
                </a:r>
                <a:endParaRPr lang="fi-FI" dirty="0"/>
              </a:p>
            </p:txBody>
          </p:sp>
        </mc:Choice>
        <mc:Fallback xmlns="">
          <p:sp>
            <p:nvSpPr>
              <p:cNvPr id="7" name="Rectangle 6"/>
              <p:cNvSpPr>
                <a:spLocks noRot="1" noChangeAspect="1" noMove="1" noResize="1" noEditPoints="1" noAdjustHandles="1" noChangeArrowheads="1" noChangeShapeType="1" noTextEdit="1"/>
              </p:cNvSpPr>
              <p:nvPr/>
            </p:nvSpPr>
            <p:spPr>
              <a:xfrm>
                <a:off x="76200" y="3427250"/>
                <a:ext cx="12115800" cy="646331"/>
              </a:xfrm>
              <a:prstGeom prst="rect">
                <a:avLst/>
              </a:prstGeom>
              <a:blipFill>
                <a:blip r:embed="rId5"/>
                <a:stretch>
                  <a:fillRect l="-453" t="-4717" b="-13208"/>
                </a:stretch>
              </a:blipFill>
            </p:spPr>
            <p:txBody>
              <a:bodyPr/>
              <a:lstStyle/>
              <a:p>
                <a:r>
                  <a:rPr lang="fi-FI">
                    <a:noFill/>
                  </a:rPr>
                  <a:t> </a:t>
                </a:r>
              </a:p>
            </p:txBody>
          </p:sp>
        </mc:Fallback>
      </mc:AlternateContent>
      <mc:AlternateContent xmlns:mc="http://schemas.openxmlformats.org/markup-compatibility/2006">
        <mc:Choice xmlns:a14="http://schemas.microsoft.com/office/drawing/2010/main" Requires="a14">
          <p:sp>
            <p:nvSpPr>
              <p:cNvPr id="8" name="Rectangle 7"/>
              <p:cNvSpPr/>
              <p:nvPr/>
            </p:nvSpPr>
            <p:spPr>
              <a:xfrm>
                <a:off x="5029689" y="4169313"/>
                <a:ext cx="2622321" cy="369332"/>
              </a:xfrm>
              <a:prstGeom prst="rect">
                <a:avLst/>
              </a:prstGeom>
            </p:spPr>
            <p:txBody>
              <a:bodyPr wrap="none">
                <a:spAutoFit/>
              </a:bodyPr>
              <a:lstStyle/>
              <a:p>
                <a14:m>
                  <m:oMath xmlns:m="http://schemas.openxmlformats.org/officeDocument/2006/math">
                    <m:r>
                      <a:rPr lang="fi-FI" i="1" smtClean="0">
                        <a:latin typeface="Cambria Math" panose="02040503050406030204" pitchFamily="18" charset="0"/>
                        <a:ea typeface="Cambria Math" panose="02040503050406030204" pitchFamily="18" charset="0"/>
                      </a:rPr>
                      <m:t>𝜎</m:t>
                    </m:r>
                    <m:r>
                      <a:rPr lang="fi-FI" i="1">
                        <a:latin typeface="Cambria Math" panose="02040503050406030204" pitchFamily="18" charset="0"/>
                      </a:rPr>
                      <m:t>=</m:t>
                    </m:r>
                    <m:r>
                      <a:rPr lang="en-US" b="0" i="1" smtClean="0">
                        <a:latin typeface="Cambria Math" panose="02040503050406030204" pitchFamily="18" charset="0"/>
                      </a:rPr>
                      <m:t>𝑛𝑒</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𝑒</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h</m:t>
                        </m:r>
                      </m:sub>
                    </m:sSub>
                    <m:r>
                      <a:rPr lang="en-US" i="1">
                        <a:latin typeface="Cambria Math" panose="02040503050406030204" pitchFamily="18" charset="0"/>
                      </a:rPr>
                      <m:t>)</m:t>
                    </m:r>
                  </m:oMath>
                </a14:m>
                <a:r>
                  <a:rPr lang="fi-FI" dirty="0"/>
                  <a:t> </a:t>
                </a:r>
                <a:r>
                  <a:rPr lang="fi-FI" dirty="0" err="1"/>
                  <a:t>if</a:t>
                </a:r>
                <a:r>
                  <a:rPr lang="fi-FI" dirty="0"/>
                  <a:t> </a:t>
                </a:r>
                <a14:m>
                  <m:oMath xmlns:m="http://schemas.openxmlformats.org/officeDocument/2006/math">
                    <m:r>
                      <a:rPr lang="en-US" i="1">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𝑝</m:t>
                    </m:r>
                  </m:oMath>
                </a14:m>
                <a:endParaRPr lang="fi-FI" dirty="0"/>
              </a:p>
            </p:txBody>
          </p:sp>
        </mc:Choice>
        <mc:Fallback>
          <p:sp>
            <p:nvSpPr>
              <p:cNvPr id="8" name="Rectangle 7"/>
              <p:cNvSpPr>
                <a:spLocks noRot="1" noChangeAspect="1" noMove="1" noResize="1" noEditPoints="1" noAdjustHandles="1" noChangeArrowheads="1" noChangeShapeType="1" noTextEdit="1"/>
              </p:cNvSpPr>
              <p:nvPr/>
            </p:nvSpPr>
            <p:spPr>
              <a:xfrm>
                <a:off x="5029689" y="4169313"/>
                <a:ext cx="2622321" cy="369332"/>
              </a:xfrm>
              <a:prstGeom prst="rect">
                <a:avLst/>
              </a:prstGeom>
              <a:blipFill>
                <a:blip r:embed="rId6"/>
                <a:stretch>
                  <a:fillRect t="-9836" b="-24590"/>
                </a:stretch>
              </a:blipFill>
            </p:spPr>
            <p:txBody>
              <a:bodyPr/>
              <a:lstStyle/>
              <a:p>
                <a:r>
                  <a:rPr lang="en-FI">
                    <a:noFill/>
                  </a:rPr>
                  <a:t> </a:t>
                </a:r>
              </a:p>
            </p:txBody>
          </p:sp>
        </mc:Fallback>
      </mc:AlternateContent>
      <mc:AlternateContent xmlns:mc="http://schemas.openxmlformats.org/markup-compatibility/2006">
        <mc:Choice xmlns:a14="http://schemas.microsoft.com/office/drawing/2010/main" Requires="a14">
          <p:sp>
            <p:nvSpPr>
              <p:cNvPr id="9" name="Rectangle 8"/>
              <p:cNvSpPr/>
              <p:nvPr/>
            </p:nvSpPr>
            <p:spPr>
              <a:xfrm>
                <a:off x="4336476" y="4560345"/>
                <a:ext cx="3781228" cy="522772"/>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r>
                        <a:rPr lang="fi-FI" i="1" smtClean="0">
                          <a:latin typeface="Cambria Math" panose="02040503050406030204" pitchFamily="18" charset="0"/>
                          <a:ea typeface="Cambria Math" panose="02040503050406030204" pitchFamily="18" charset="0"/>
                        </a:rPr>
                        <m:t>𝜎</m:t>
                      </m:r>
                      <m:r>
                        <a:rPr lang="fi-FI" i="1">
                          <a:latin typeface="Cambria Math" panose="02040503050406030204" pitchFamily="18" charset="0"/>
                        </a:rPr>
                        <m:t>=</m:t>
                      </m:r>
                      <m:r>
                        <a:rPr lang="en-US" b="0" i="1" smtClean="0">
                          <a:latin typeface="Cambria Math" panose="02040503050406030204" pitchFamily="18" charset="0"/>
                        </a:rPr>
                        <m:t>𝐾</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𝑇</m:t>
                          </m:r>
                        </m:e>
                        <m:sup>
                          <m:f>
                            <m:fPr>
                              <m:ctrlPr>
                                <a:rPr lang="en-US" b="0" i="1" smtClean="0">
                                  <a:latin typeface="Cambria Math" panose="02040503050406030204" pitchFamily="18" charset="0"/>
                                </a:rPr>
                              </m:ctrlPr>
                            </m:fPr>
                            <m:num>
                              <m:r>
                                <a:rPr lang="en-US" b="0" i="1" smtClean="0">
                                  <a:latin typeface="Cambria Math" panose="02040503050406030204" pitchFamily="18" charset="0"/>
                                </a:rPr>
                                <m:t>3</m:t>
                              </m:r>
                            </m:num>
                            <m:den>
                              <m:r>
                                <a:rPr lang="en-US" b="0" i="1" smtClean="0">
                                  <a:latin typeface="Cambria Math" panose="02040503050406030204" pitchFamily="18" charset="0"/>
                                </a:rPr>
                                <m:t>2</m:t>
                              </m:r>
                            </m:den>
                          </m:f>
                        </m:sup>
                      </m:sSup>
                      <m:func>
                        <m:funcPr>
                          <m:ctrlPr>
                            <a:rPr lang="en-US" i="1">
                              <a:latin typeface="Cambria Math" panose="02040503050406030204" pitchFamily="18" charset="0"/>
                            </a:rPr>
                          </m:ctrlPr>
                        </m:funcPr>
                        <m:fNa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𝑒</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h</m:t>
                                  </m:r>
                                </m:sub>
                              </m:sSub>
                            </m:e>
                          </m:d>
                          <m:r>
                            <a:rPr lang="en-US" b="0" i="1" smtClean="0">
                              <a:latin typeface="Cambria Math" panose="02040503050406030204" pitchFamily="18" charset="0"/>
                            </a:rPr>
                            <m:t> </m:t>
                          </m:r>
                          <m:r>
                            <m:rPr>
                              <m:sty m:val="p"/>
                            </m:rPr>
                            <a:rPr lang="en-US">
                              <a:latin typeface="Cambria Math" panose="02040503050406030204" pitchFamily="18" charset="0"/>
                            </a:rPr>
                            <m:t>exp</m:t>
                          </m:r>
                        </m:fName>
                        <m:e>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𝐸</m:t>
                              </m:r>
                            </m:e>
                            <m:sub>
                              <m:r>
                                <a:rPr lang="en-US" i="1">
                                  <a:latin typeface="Cambria Math" panose="02040503050406030204" pitchFamily="18" charset="0"/>
                                </a:rPr>
                                <m:t>𝑔</m:t>
                              </m:r>
                            </m:sub>
                          </m:sSub>
                        </m:e>
                      </m:func>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2</m:t>
                          </m:r>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r>
                        <a:rPr lang="en-US" i="1">
                          <a:latin typeface="Cambria Math" panose="02040503050406030204" pitchFamily="18" charset="0"/>
                        </a:rPr>
                        <m:t>)</m:t>
                      </m:r>
                    </m:oMath>
                  </m:oMathPara>
                </a14:m>
                <a:endParaRPr lang="en-US" dirty="0"/>
              </a:p>
            </p:txBody>
          </p:sp>
        </mc:Choice>
        <mc:Fallback>
          <p:sp>
            <p:nvSpPr>
              <p:cNvPr id="9" name="Rectangle 8"/>
              <p:cNvSpPr>
                <a:spLocks noRot="1" noChangeAspect="1" noMove="1" noResize="1" noEditPoints="1" noAdjustHandles="1" noChangeArrowheads="1" noChangeShapeType="1" noTextEdit="1"/>
              </p:cNvSpPr>
              <p:nvPr/>
            </p:nvSpPr>
            <p:spPr>
              <a:xfrm>
                <a:off x="4336476" y="4560345"/>
                <a:ext cx="3781228" cy="522772"/>
              </a:xfrm>
              <a:prstGeom prst="rect">
                <a:avLst/>
              </a:prstGeom>
              <a:blipFill>
                <a:blip r:embed="rId7"/>
                <a:stretch>
                  <a:fillRect/>
                </a:stretch>
              </a:blipFill>
            </p:spPr>
            <p:txBody>
              <a:bodyPr/>
              <a:lstStyle/>
              <a:p>
                <a:r>
                  <a:rPr lang="en-FI">
                    <a:noFill/>
                  </a:rPr>
                  <a:t> </a:t>
                </a:r>
              </a:p>
            </p:txBody>
          </p:sp>
        </mc:Fallback>
      </mc:AlternateContent>
      <p:sp>
        <p:nvSpPr>
          <p:cNvPr id="10" name="TextBox 9"/>
          <p:cNvSpPr txBox="1"/>
          <p:nvPr/>
        </p:nvSpPr>
        <p:spPr>
          <a:xfrm>
            <a:off x="697495" y="5331026"/>
            <a:ext cx="8664388" cy="369332"/>
          </a:xfrm>
          <a:prstGeom prst="rect">
            <a:avLst/>
          </a:prstGeom>
          <a:noFill/>
        </p:spPr>
        <p:txBody>
          <a:bodyPr wrap="square" rtlCol="0">
            <a:spAutoFit/>
          </a:bodyPr>
          <a:lstStyle/>
          <a:p>
            <a:r>
              <a:rPr lang="en-US" dirty="0"/>
              <a:t>Finally,                                                                              where </a:t>
            </a:r>
            <a:r>
              <a:rPr lang="en-US" i="1" dirty="0"/>
              <a:t>K</a:t>
            </a:r>
            <a:r>
              <a:rPr lang="en-US" dirty="0"/>
              <a:t> is constant</a:t>
            </a:r>
            <a:endParaRPr lang="fi-FI" dirty="0"/>
          </a:p>
        </p:txBody>
      </p:sp>
      <mc:AlternateContent xmlns:mc="http://schemas.openxmlformats.org/markup-compatibility/2006">
        <mc:Choice xmlns:a14="http://schemas.microsoft.com/office/drawing/2010/main" Requires="a14">
          <p:sp>
            <p:nvSpPr>
              <p:cNvPr id="11" name="TextBox 10"/>
              <p:cNvSpPr txBox="1"/>
              <p:nvPr/>
            </p:nvSpPr>
            <p:spPr>
              <a:xfrm>
                <a:off x="697495" y="5870818"/>
                <a:ext cx="7770589" cy="499945"/>
              </a:xfrm>
              <a:prstGeom prst="rect">
                <a:avLst/>
              </a:prstGeom>
              <a:noFill/>
            </p:spPr>
            <p:txBody>
              <a:bodyPr wrap="none" rtlCol="0">
                <a:spAutoFit/>
              </a:bodyPr>
              <a:lstStyle/>
              <a:p>
                <a:r>
                  <a:rPr lang="en-US" dirty="0"/>
                  <a:t>Resistivity                                             </a:t>
                </a:r>
                <a14:m>
                  <m:oMath xmlns:m="http://schemas.openxmlformats.org/officeDocument/2006/math">
                    <m:r>
                      <m:rPr>
                        <m:sty m:val="p"/>
                      </m:rPr>
                      <a:rPr lang="el-GR" i="1" smtClean="0">
                        <a:latin typeface="Cambria Math" panose="02040503050406030204" pitchFamily="18" charset="0"/>
                        <a:ea typeface="Cambria Math" panose="02040503050406030204" pitchFamily="18" charset="0"/>
                      </a:rPr>
                      <m:t>ρ</m:t>
                    </m:r>
                    <m:r>
                      <a:rPr lang="en-US" i="1" smtClean="0">
                        <a:latin typeface="Cambria Math" panose="02040503050406030204" pitchFamily="18" charset="0"/>
                      </a:rPr>
                      <m:t>=</m:t>
                    </m:r>
                    <m:f>
                      <m:fPr>
                        <m:type m:val="skw"/>
                        <m:ctrlPr>
                          <a:rPr lang="en-US" i="1" smtClean="0">
                            <a:latin typeface="Cambria Math" panose="02040503050406030204" pitchFamily="18" charset="0"/>
                          </a:rPr>
                        </m:ctrlPr>
                      </m:fPr>
                      <m:num>
                        <m:r>
                          <a:rPr lang="en-US" b="0" i="1" smtClean="0">
                            <a:latin typeface="Cambria Math" panose="02040503050406030204" pitchFamily="18" charset="0"/>
                          </a:rPr>
                          <m:t>1</m:t>
                        </m:r>
                      </m:num>
                      <m:den>
                        <m:r>
                          <a:rPr lang="en-US" i="1" smtClean="0">
                            <a:latin typeface="Cambria Math" panose="02040503050406030204" pitchFamily="18" charset="0"/>
                            <a:ea typeface="Cambria Math" panose="02040503050406030204" pitchFamily="18" charset="0"/>
                          </a:rPr>
                          <m:t>𝜎</m:t>
                        </m:r>
                      </m:den>
                    </m:f>
                    <m:r>
                      <a:rPr lang="en-US" b="0" i="1" smtClean="0">
                        <a:latin typeface="Cambria Math" panose="02040503050406030204" pitchFamily="18" charset="0"/>
                      </a:rPr>
                      <m:t>=</m:t>
                    </m:r>
                    <m:r>
                      <a:rPr lang="en-US" b="0" i="1" smtClean="0">
                        <a:latin typeface="Cambria Math" panose="02040503050406030204" pitchFamily="18" charset="0"/>
                      </a:rPr>
                      <m:t>𝑒𝑥𝑝</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𝐸</m:t>
                        </m:r>
                      </m:e>
                      <m:sub>
                        <m:r>
                          <a:rPr lang="en-US" b="0" i="1" smtClean="0">
                            <a:latin typeface="Cambria Math" panose="02040503050406030204" pitchFamily="18" charset="0"/>
                          </a:rPr>
                          <m:t>𝑔</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2</m:t>
                        </m:r>
                        <m:r>
                          <a:rPr lang="en-US" i="1">
                            <a:latin typeface="Cambria Math" panose="02040503050406030204" pitchFamily="18" charset="0"/>
                          </a:rPr>
                          <m:t>𝑘</m:t>
                        </m:r>
                      </m:e>
                      <m:sub>
                        <m:r>
                          <a:rPr lang="en-US" i="1">
                            <a:latin typeface="Cambria Math" panose="02040503050406030204" pitchFamily="18" charset="0"/>
                          </a:rPr>
                          <m:t>𝐵</m:t>
                        </m:r>
                      </m:sub>
                    </m:sSub>
                    <m:r>
                      <a:rPr lang="en-US" i="1">
                        <a:latin typeface="Cambria Math" panose="02040503050406030204" pitchFamily="18" charset="0"/>
                      </a:rPr>
                      <m:t>𝑇</m:t>
                    </m:r>
                    <m:r>
                      <a:rPr lang="en-US" i="1">
                        <a:latin typeface="Cambria Math" panose="02040503050406030204" pitchFamily="18" charset="0"/>
                      </a:rPr>
                      <m:t>)/(</m:t>
                    </m:r>
                    <m:r>
                      <a:rPr lang="en-US" i="1">
                        <a:latin typeface="Cambria Math" panose="02040503050406030204" pitchFamily="18" charset="0"/>
                      </a:rPr>
                      <m:t>𝐾</m:t>
                    </m:r>
                    <m:sSup>
                      <m:sSupPr>
                        <m:ctrlPr>
                          <a:rPr lang="en-US" i="1">
                            <a:latin typeface="Cambria Math" panose="02040503050406030204" pitchFamily="18" charset="0"/>
                          </a:rPr>
                        </m:ctrlPr>
                      </m:sSupPr>
                      <m:e>
                        <m:r>
                          <a:rPr lang="en-US" i="1">
                            <a:latin typeface="Cambria Math" panose="02040503050406030204" pitchFamily="18" charset="0"/>
                          </a:rPr>
                          <m:t>𝑇</m:t>
                        </m:r>
                      </m:e>
                      <m:sup>
                        <m:f>
                          <m:fPr>
                            <m:ctrlPr>
                              <a:rPr lang="en-US" i="1">
                                <a:latin typeface="Cambria Math" panose="02040503050406030204" pitchFamily="18" charset="0"/>
                              </a:rPr>
                            </m:ctrlPr>
                          </m:fPr>
                          <m:num>
                            <m:r>
                              <a:rPr lang="en-US" i="1">
                                <a:latin typeface="Cambria Math" panose="02040503050406030204" pitchFamily="18" charset="0"/>
                              </a:rPr>
                              <m:t>3</m:t>
                            </m:r>
                          </m:num>
                          <m:den>
                            <m:r>
                              <a:rPr lang="en-US" i="1">
                                <a:latin typeface="Cambria Math" panose="02040503050406030204" pitchFamily="18" charset="0"/>
                              </a:rPr>
                              <m:t>2</m:t>
                            </m:r>
                          </m:den>
                        </m:f>
                      </m:sup>
                    </m:sSup>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𝑒</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𝜇</m:t>
                            </m:r>
                          </m:e>
                          <m:sub>
                            <m:r>
                              <a:rPr lang="en-US" i="1">
                                <a:latin typeface="Cambria Math" panose="02040503050406030204" pitchFamily="18" charset="0"/>
                              </a:rPr>
                              <m:t>h</m:t>
                            </m:r>
                          </m:sub>
                        </m:sSub>
                      </m:e>
                    </m:d>
                  </m:oMath>
                </a14:m>
                <a:r>
                  <a:rPr lang="fi-FI" dirty="0"/>
                  <a:t>)</a:t>
                </a:r>
              </a:p>
            </p:txBody>
          </p:sp>
        </mc:Choice>
        <mc:Fallback>
          <p:sp>
            <p:nvSpPr>
              <p:cNvPr id="11" name="TextBox 10"/>
              <p:cNvSpPr txBox="1">
                <a:spLocks noRot="1" noChangeAspect="1" noMove="1" noResize="1" noEditPoints="1" noAdjustHandles="1" noChangeArrowheads="1" noChangeShapeType="1" noTextEdit="1"/>
              </p:cNvSpPr>
              <p:nvPr/>
            </p:nvSpPr>
            <p:spPr>
              <a:xfrm>
                <a:off x="697495" y="5870818"/>
                <a:ext cx="7770589" cy="499945"/>
              </a:xfrm>
              <a:prstGeom prst="rect">
                <a:avLst/>
              </a:prstGeom>
              <a:blipFill>
                <a:blip r:embed="rId8"/>
                <a:stretch>
                  <a:fillRect l="-627" b="-14634"/>
                </a:stretch>
              </a:blipFill>
            </p:spPr>
            <p:txBody>
              <a:bodyPr/>
              <a:lstStyle/>
              <a:p>
                <a:r>
                  <a:rPr lang="en-FI">
                    <a:noFill/>
                  </a:rPr>
                  <a:t> </a:t>
                </a:r>
              </a:p>
            </p:txBody>
          </p:sp>
        </mc:Fallback>
      </mc:AlternateContent>
    </p:spTree>
    <p:extLst>
      <p:ext uri="{BB962C8B-B14F-4D97-AF65-F5344CB8AC3E}">
        <p14:creationId xmlns:p14="http://schemas.microsoft.com/office/powerpoint/2010/main" val="633400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Rectangle 1"/>
              <p:cNvSpPr/>
              <p:nvPr/>
            </p:nvSpPr>
            <p:spPr>
              <a:xfrm>
                <a:off x="0" y="-67923"/>
                <a:ext cx="12192000" cy="1047594"/>
              </a:xfrm>
              <a:prstGeom prst="rect">
                <a:avLst/>
              </a:prstGeom>
            </p:spPr>
            <p:txBody>
              <a:bodyPr wrap="square">
                <a:spAutoFit/>
              </a:bodyPr>
              <a:lstStyle/>
              <a:p>
                <a:pPr algn="just"/>
                <a:r>
                  <a:rPr lang="en-US" dirty="0">
                    <a:latin typeface="Helvetica" panose="020B0604020202020204" pitchFamily="34" charset="0"/>
                  </a:rPr>
                  <a:t>The factor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𝑇</m:t>
                        </m:r>
                      </m:e>
                      <m:sup>
                        <m:f>
                          <m:fPr>
                            <m:ctrlPr>
                              <a:rPr lang="en-US" i="1">
                                <a:latin typeface="Cambria Math" panose="02040503050406030204" pitchFamily="18" charset="0"/>
                              </a:rPr>
                            </m:ctrlPr>
                          </m:fPr>
                          <m:num>
                            <m:r>
                              <a:rPr lang="en-US" i="1">
                                <a:latin typeface="Cambria Math" panose="02040503050406030204" pitchFamily="18" charset="0"/>
                              </a:rPr>
                              <m:t>3</m:t>
                            </m:r>
                          </m:num>
                          <m:den>
                            <m:r>
                              <a:rPr lang="en-US" i="1">
                                <a:latin typeface="Cambria Math" panose="02040503050406030204" pitchFamily="18" charset="0"/>
                              </a:rPr>
                              <m:t>2</m:t>
                            </m:r>
                          </m:den>
                        </m:f>
                      </m:sup>
                    </m:sSup>
                  </m:oMath>
                </a14:m>
                <a:r>
                  <a:rPr lang="en-US" sz="1400" dirty="0">
                    <a:latin typeface="Helvetica" panose="020B0604020202020204" pitchFamily="34" charset="0"/>
                  </a:rPr>
                  <a:t> </a:t>
                </a:r>
                <a:r>
                  <a:rPr lang="en-US" dirty="0">
                    <a:latin typeface="Helvetica" panose="020B0604020202020204" pitchFamily="34" charset="0"/>
                  </a:rPr>
                  <a:t>and the </a:t>
                </a:r>
                <a:r>
                  <a:rPr lang="en-US" dirty="0" err="1">
                    <a:latin typeface="Helvetica" panose="020B0604020202020204" pitchFamily="34" charset="0"/>
                  </a:rPr>
                  <a:t>mobilities</a:t>
                </a:r>
                <a:r>
                  <a:rPr lang="en-US" dirty="0">
                    <a:latin typeface="Helvetica" panose="020B0604020202020204" pitchFamily="34" charset="0"/>
                  </a:rPr>
                  <a:t> change relatively slow with </a:t>
                </a:r>
                <a14:m>
                  <m:oMath xmlns:m="http://schemas.openxmlformats.org/officeDocument/2006/math">
                    <m:r>
                      <a:rPr lang="en-US" i="1">
                        <a:latin typeface="Cambria Math" panose="02040503050406030204" pitchFamily="18" charset="0"/>
                      </a:rPr>
                      <m:t>𝑇</m:t>
                    </m:r>
                  </m:oMath>
                </a14:m>
                <a:r>
                  <a:rPr lang="en-US" dirty="0">
                    <a:latin typeface="Helvetica" panose="020B0604020202020204" pitchFamily="34" charset="0"/>
                  </a:rPr>
                  <a:t> compared with the exponential term, and hence the logarithm of resistivity </a:t>
                </a:r>
                <a:r>
                  <a:rPr lang="en-US" dirty="0">
                    <a:latin typeface="Symbol" panose="05050102010706020507" pitchFamily="18" charset="2"/>
                  </a:rPr>
                  <a:t>r </a:t>
                </a:r>
                <a:r>
                  <a:rPr lang="en-US" dirty="0">
                    <a:latin typeface="Helvetica" panose="020B0604020202020204" pitchFamily="34" charset="0"/>
                  </a:rPr>
                  <a:t>(=1/</a:t>
                </a:r>
                <a:r>
                  <a:rPr lang="en-US" dirty="0">
                    <a:latin typeface="Symbol" panose="05050102010706020507" pitchFamily="18" charset="2"/>
                  </a:rPr>
                  <a:t>s</a:t>
                </a:r>
                <a:r>
                  <a:rPr lang="en-US" dirty="0">
                    <a:latin typeface="Helvetica" panose="020B0604020202020204" pitchFamily="34" charset="0"/>
                  </a:rPr>
                  <a:t>) varies linearly with </a:t>
                </a:r>
                <a14:m>
                  <m:oMath xmlns:m="http://schemas.openxmlformats.org/officeDocument/2006/math">
                    <m:r>
                      <a:rPr lang="en-US" b="0" i="0" smtClean="0">
                        <a:latin typeface="Cambria Math" panose="02040503050406030204" pitchFamily="18" charset="0"/>
                      </a:rPr>
                      <m:t>1/</m:t>
                    </m:r>
                    <m:r>
                      <a:rPr lang="en-US" i="1">
                        <a:latin typeface="Cambria Math" panose="02040503050406030204" pitchFamily="18" charset="0"/>
                      </a:rPr>
                      <m:t>𝑇</m:t>
                    </m:r>
                  </m:oMath>
                </a14:m>
                <a:r>
                  <a:rPr lang="en-US" dirty="0">
                    <a:latin typeface="Helvetica" panose="020B0604020202020204" pitchFamily="34" charset="0"/>
                  </a:rPr>
                  <a:t>. The energy gap (</a:t>
                </a:r>
                <a14:m>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𝐸</m:t>
                        </m:r>
                      </m:e>
                      <m:sub>
                        <m:r>
                          <a:rPr lang="en-US" i="1">
                            <a:latin typeface="Cambria Math" panose="02040503050406030204" pitchFamily="18" charset="0"/>
                            <a:ea typeface="Cambria Math" panose="02040503050406030204" pitchFamily="18" charset="0"/>
                          </a:rPr>
                          <m:t>𝑔</m:t>
                        </m:r>
                      </m:sub>
                    </m:sSub>
                  </m:oMath>
                </a14:m>
                <a:r>
                  <a:rPr lang="en-US" dirty="0">
                    <a:latin typeface="Helvetica" panose="020B0604020202020204" pitchFamily="34" charset="0"/>
                  </a:rPr>
                  <a:t>) may be determined from the slope of the </a:t>
                </a:r>
                <a:r>
                  <a:rPr lang="fi-FI" dirty="0" err="1">
                    <a:latin typeface="Helvetica" panose="020B0604020202020204" pitchFamily="34" charset="0"/>
                  </a:rPr>
                  <a:t>curve</a:t>
                </a:r>
                <a:endParaRPr lang="fi-FI" dirty="0"/>
              </a:p>
            </p:txBody>
          </p:sp>
        </mc:Choice>
        <mc:Fallback xmlns="">
          <p:sp>
            <p:nvSpPr>
              <p:cNvPr id="2" name="Rectangle 1"/>
              <p:cNvSpPr>
                <a:spLocks noRot="1" noChangeAspect="1" noMove="1" noResize="1" noEditPoints="1" noAdjustHandles="1" noChangeArrowheads="1" noChangeShapeType="1" noTextEdit="1"/>
              </p:cNvSpPr>
              <p:nvPr/>
            </p:nvSpPr>
            <p:spPr>
              <a:xfrm>
                <a:off x="0" y="-67923"/>
                <a:ext cx="12192000" cy="1047594"/>
              </a:xfrm>
              <a:prstGeom prst="rect">
                <a:avLst/>
              </a:prstGeom>
              <a:blipFill>
                <a:blip r:embed="rId2"/>
                <a:stretch>
                  <a:fillRect l="-400" r="-400" b="-8140"/>
                </a:stretch>
              </a:blipFill>
            </p:spPr>
            <p:txBody>
              <a:bodyPr/>
              <a:lstStyle/>
              <a:p>
                <a:r>
                  <a:rPr lang="en-FI">
                    <a:noFill/>
                  </a:rPr>
                  <a:t> </a:t>
                </a:r>
              </a:p>
            </p:txBody>
          </p:sp>
        </mc:Fallback>
      </mc:AlternateContent>
      <mc:AlternateContent xmlns:mc="http://schemas.openxmlformats.org/markup-compatibility/2006" xmlns:a14="http://schemas.microsoft.com/office/drawing/2010/main">
        <mc:Choice Requires="a14">
          <p:sp>
            <p:nvSpPr>
              <p:cNvPr id="3" name="TextBox 2"/>
              <p:cNvSpPr txBox="1"/>
              <p:nvPr/>
            </p:nvSpPr>
            <p:spPr>
              <a:xfrm>
                <a:off x="4453760" y="740175"/>
                <a:ext cx="2687787" cy="57208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i="1">
                              <a:latin typeface="Cambria Math" panose="02040503050406030204" pitchFamily="18" charset="0"/>
                            </a:rPr>
                            <m:t>𝐿𝑜𝑔</m:t>
                          </m:r>
                        </m:e>
                        <m:sub>
                          <m:r>
                            <a:rPr lang="en-US" b="0" i="1" smtClean="0">
                              <a:latin typeface="Cambria Math" panose="02040503050406030204" pitchFamily="18" charset="0"/>
                            </a:rPr>
                            <m:t>𝑒</m:t>
                          </m:r>
                        </m:sub>
                      </m:sSub>
                      <m:d>
                        <m:dPr>
                          <m:ctrlPr>
                            <a:rPr lang="en-US" b="0" i="1" smtClean="0">
                              <a:latin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𝜌</m:t>
                          </m:r>
                        </m:e>
                      </m:d>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𝐸</m:t>
                              </m:r>
                            </m:e>
                            <m:sub>
                              <m:r>
                                <a:rPr lang="en-US" b="0" i="1" smtClean="0">
                                  <a:latin typeface="Cambria Math" panose="02040503050406030204" pitchFamily="18" charset="0"/>
                                  <a:ea typeface="Cambria Math" panose="02040503050406030204" pitchFamily="18" charset="0"/>
                                </a:rPr>
                                <m:t>𝑔</m:t>
                              </m:r>
                            </m:sub>
                          </m:sSub>
                        </m:num>
                        <m:den>
                          <m:r>
                            <a:rPr lang="en-US" b="0" i="1" smtClean="0">
                              <a:latin typeface="Cambria Math" panose="02040503050406030204" pitchFamily="18" charset="0"/>
                              <a:ea typeface="Cambria Math" panose="02040503050406030204" pitchFamily="18" charset="0"/>
                            </a:rPr>
                            <m:t>2</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𝑘</m:t>
                              </m:r>
                            </m:e>
                            <m:sub>
                              <m:r>
                                <a:rPr lang="en-US" b="0" i="1" smtClean="0">
                                  <a:latin typeface="Cambria Math" panose="02040503050406030204" pitchFamily="18" charset="0"/>
                                  <a:ea typeface="Cambria Math" panose="02040503050406030204" pitchFamily="18" charset="0"/>
                                </a:rPr>
                                <m:t>𝐵</m:t>
                              </m:r>
                            </m:sub>
                          </m:sSub>
                          <m:r>
                            <a:rPr lang="en-US" b="0" i="1" smtClean="0">
                              <a:latin typeface="Cambria Math" panose="02040503050406030204" pitchFamily="18" charset="0"/>
                              <a:ea typeface="Cambria Math" panose="02040503050406030204" pitchFamily="18" charset="0"/>
                            </a:rPr>
                            <m:t>𝑇</m:t>
                          </m:r>
                        </m:den>
                      </m:f>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𝐿𝑜𝑔</m:t>
                          </m:r>
                        </m:e>
                        <m:sub>
                          <m:r>
                            <a:rPr lang="en-US" b="0" i="1" smtClean="0">
                              <a:latin typeface="Cambria Math" panose="02040503050406030204" pitchFamily="18" charset="0"/>
                              <a:ea typeface="Cambria Math" panose="02040503050406030204" pitchFamily="18" charset="0"/>
                            </a:rPr>
                            <m:t>𝑒</m:t>
                          </m:r>
                        </m:sub>
                      </m:sSub>
                      <m:r>
                        <a:rPr lang="en-US" b="0" i="1" smtClean="0">
                          <a:latin typeface="Cambria Math" panose="02040503050406030204" pitchFamily="18" charset="0"/>
                          <a:ea typeface="Cambria Math" panose="02040503050406030204" pitchFamily="18" charset="0"/>
                        </a:rPr>
                        <m:t>𝐾</m:t>
                      </m:r>
                    </m:oMath>
                  </m:oMathPara>
                </a14:m>
                <a:endParaRPr lang="fi-FI" dirty="0"/>
              </a:p>
            </p:txBody>
          </p:sp>
        </mc:Choice>
        <mc:Fallback xmlns="">
          <p:sp>
            <p:nvSpPr>
              <p:cNvPr id="3" name="TextBox 2"/>
              <p:cNvSpPr txBox="1">
                <a:spLocks noRot="1" noChangeAspect="1" noMove="1" noResize="1" noEditPoints="1" noAdjustHandles="1" noChangeArrowheads="1" noChangeShapeType="1" noTextEdit="1"/>
              </p:cNvSpPr>
              <p:nvPr/>
            </p:nvSpPr>
            <p:spPr>
              <a:xfrm>
                <a:off x="4453760" y="740175"/>
                <a:ext cx="2687787" cy="572080"/>
              </a:xfrm>
              <a:prstGeom prst="rect">
                <a:avLst/>
              </a:prstGeom>
              <a:blipFill>
                <a:blip r:embed="rId3"/>
                <a:stretch>
                  <a:fillRect/>
                </a:stretch>
              </a:blipFill>
            </p:spPr>
            <p:txBody>
              <a:bodyPr/>
              <a:lstStyle/>
              <a:p>
                <a:r>
                  <a:rPr lang="en-FI">
                    <a:noFill/>
                  </a:rPr>
                  <a:t> </a:t>
                </a:r>
              </a:p>
            </p:txBody>
          </p:sp>
        </mc:Fallback>
      </mc:AlternateContent>
      <p:pic>
        <p:nvPicPr>
          <p:cNvPr id="6" name="Picture 5"/>
          <p:cNvPicPr>
            <a:picLocks noChangeAspect="1"/>
          </p:cNvPicPr>
          <p:nvPr/>
        </p:nvPicPr>
        <p:blipFill>
          <a:blip r:embed="rId4"/>
          <a:stretch>
            <a:fillRect/>
          </a:stretch>
        </p:blipFill>
        <p:spPr>
          <a:xfrm>
            <a:off x="0" y="1505051"/>
            <a:ext cx="4323879" cy="4475747"/>
          </a:xfrm>
          <a:prstGeom prst="rect">
            <a:avLst/>
          </a:prstGeom>
        </p:spPr>
      </p:pic>
      <p:sp>
        <p:nvSpPr>
          <p:cNvPr id="7" name="Rectangle 6"/>
          <p:cNvSpPr/>
          <p:nvPr/>
        </p:nvSpPr>
        <p:spPr>
          <a:xfrm>
            <a:off x="0" y="6324371"/>
            <a:ext cx="12062697" cy="400110"/>
          </a:xfrm>
          <a:prstGeom prst="rect">
            <a:avLst/>
          </a:prstGeom>
        </p:spPr>
        <p:txBody>
          <a:bodyPr wrap="square">
            <a:spAutoFit/>
          </a:bodyPr>
          <a:lstStyle/>
          <a:p>
            <a:pPr algn="just"/>
            <a:r>
              <a:rPr lang="en-US" dirty="0">
                <a:solidFill>
                  <a:schemeClr val="accent5"/>
                </a:solidFill>
                <a:latin typeface="Times New Roman" panose="02020603050405020304" pitchFamily="18" charset="0"/>
              </a:rPr>
              <a:t>Resistivity and Hall </a:t>
            </a:r>
            <a:r>
              <a:rPr lang="en-US" sz="2000" dirty="0">
                <a:solidFill>
                  <a:schemeClr val="accent5"/>
                </a:solidFill>
                <a:latin typeface="Times New Roman" panose="02020603050405020304" pitchFamily="18" charset="0"/>
              </a:rPr>
              <a:t>Effect </a:t>
            </a:r>
            <a:r>
              <a:rPr lang="en-US" dirty="0">
                <a:solidFill>
                  <a:schemeClr val="accent5"/>
                </a:solidFill>
                <a:latin typeface="Times New Roman" panose="02020603050405020304" pitchFamily="18" charset="0"/>
              </a:rPr>
              <a:t>of Germanium at Low Temperatures </a:t>
            </a:r>
            <a:r>
              <a:rPr lang="en-US" dirty="0">
                <a:solidFill>
                  <a:schemeClr val="accent5"/>
                </a:solidFill>
              </a:rPr>
              <a:t>Phys. Rev. Vol. 96, No. 5, 1954.</a:t>
            </a:r>
            <a:endParaRPr lang="fi-FI" dirty="0">
              <a:solidFill>
                <a:schemeClr val="accent5"/>
              </a:solidFill>
            </a:endParaRPr>
          </a:p>
        </p:txBody>
      </p:sp>
      <p:pic>
        <p:nvPicPr>
          <p:cNvPr id="5" name="Picture 4">
            <a:extLst>
              <a:ext uri="{FF2B5EF4-FFF2-40B4-BE49-F238E27FC236}">
                <a16:creationId xmlns:a16="http://schemas.microsoft.com/office/drawing/2014/main" id="{DD973A3E-452B-4CA7-89A3-DDFB29AD9353}"/>
              </a:ext>
            </a:extLst>
          </p:cNvPr>
          <p:cNvPicPr>
            <a:picLocks noChangeAspect="1"/>
          </p:cNvPicPr>
          <p:nvPr/>
        </p:nvPicPr>
        <p:blipFill rotWithShape="1">
          <a:blip r:embed="rId5"/>
          <a:srcRect l="19670" t="3262" r="14247" b="1450"/>
          <a:stretch/>
        </p:blipFill>
        <p:spPr>
          <a:xfrm>
            <a:off x="8915809" y="1091954"/>
            <a:ext cx="3084060" cy="2366205"/>
          </a:xfrm>
          <a:prstGeom prst="rect">
            <a:avLst/>
          </a:prstGeom>
          <a:ln w="28575">
            <a:solidFill>
              <a:schemeClr val="tx1"/>
            </a:solidFill>
          </a:ln>
        </p:spPr>
      </p:pic>
      <p:pic>
        <p:nvPicPr>
          <p:cNvPr id="9" name="Picture 8">
            <a:extLst>
              <a:ext uri="{FF2B5EF4-FFF2-40B4-BE49-F238E27FC236}">
                <a16:creationId xmlns:a16="http://schemas.microsoft.com/office/drawing/2014/main" id="{74C0D51A-2DEE-4986-AC1C-D43629B82927}"/>
              </a:ext>
            </a:extLst>
          </p:cNvPr>
          <p:cNvPicPr>
            <a:picLocks noChangeAspect="1"/>
          </p:cNvPicPr>
          <p:nvPr/>
        </p:nvPicPr>
        <p:blipFill rotWithShape="1">
          <a:blip r:embed="rId6"/>
          <a:srcRect l="4871" t="3386" r="2525"/>
          <a:stretch/>
        </p:blipFill>
        <p:spPr>
          <a:xfrm>
            <a:off x="8915809" y="3541283"/>
            <a:ext cx="3084060" cy="2520494"/>
          </a:xfrm>
          <a:prstGeom prst="rect">
            <a:avLst/>
          </a:prstGeom>
          <a:ln w="28575">
            <a:solidFill>
              <a:schemeClr val="tx1"/>
            </a:solidFill>
          </a:ln>
        </p:spPr>
      </p:pic>
      <p:sp>
        <p:nvSpPr>
          <p:cNvPr id="11" name="TextBox 10">
            <a:extLst>
              <a:ext uri="{FF2B5EF4-FFF2-40B4-BE49-F238E27FC236}">
                <a16:creationId xmlns:a16="http://schemas.microsoft.com/office/drawing/2014/main" id="{4DD75E24-8C1A-418B-BECF-EA6584E136A9}"/>
              </a:ext>
            </a:extLst>
          </p:cNvPr>
          <p:cNvSpPr txBox="1"/>
          <p:nvPr/>
        </p:nvSpPr>
        <p:spPr>
          <a:xfrm>
            <a:off x="4231519" y="1747028"/>
            <a:ext cx="4466412" cy="3539430"/>
          </a:xfrm>
          <a:prstGeom prst="rect">
            <a:avLst/>
          </a:prstGeom>
          <a:noFill/>
          <a:ln w="28575">
            <a:solidFill>
              <a:schemeClr val="tx1"/>
            </a:solidFill>
          </a:ln>
        </p:spPr>
        <p:txBody>
          <a:bodyPr wrap="square">
            <a:spAutoFit/>
          </a:bodyPr>
          <a:lstStyle/>
          <a:p>
            <a:pPr algn="just"/>
            <a:r>
              <a:rPr lang="en-US" sz="1600" b="0" i="0" u="none" strike="noStrike" baseline="0" dirty="0">
                <a:latin typeface="LiberationSerif"/>
              </a:rPr>
              <a:t>For a temperature range in the middle of Figure , the resistivity remained relatively constant while the material heats. This accounts for the additional charge carriers found in extrinsic semiconductors that have already decreased the resistivity of the semiconductor below the value for the intrinsic counterpart. During the region of temperatures when the resistivity is not changing, the number of electrons being thermally excited to the conduction band is not yet large enough to influence the resistivity as much as the extrinsic doping has. Eventually the number of excited electrons becomes great enough to resume the intrinsic temperature dependent trend.</a:t>
            </a:r>
            <a:endParaRPr lang="en-FI" sz="1600" dirty="0"/>
          </a:p>
        </p:txBody>
      </p:sp>
    </p:spTree>
    <p:extLst>
      <p:ext uri="{BB962C8B-B14F-4D97-AF65-F5344CB8AC3E}">
        <p14:creationId xmlns:p14="http://schemas.microsoft.com/office/powerpoint/2010/main" val="4076581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flipH="1">
            <a:off x="141972" y="120314"/>
            <a:ext cx="3046397" cy="461665"/>
          </a:xfrm>
          <a:prstGeom prst="rect">
            <a:avLst/>
          </a:prstGeom>
          <a:noFill/>
        </p:spPr>
        <p:txBody>
          <a:bodyPr wrap="square" rtlCol="0">
            <a:spAutoFit/>
          </a:bodyPr>
          <a:lstStyle/>
          <a:p>
            <a:r>
              <a:rPr lang="en-US" sz="2400" b="1" dirty="0">
                <a:solidFill>
                  <a:srgbClr val="0000FF"/>
                </a:solidFill>
              </a:rPr>
              <a:t>RESISTIVITY:</a:t>
            </a:r>
            <a:endParaRPr lang="fi-FI" sz="2400" b="1" dirty="0">
              <a:solidFill>
                <a:srgbClr val="0000FF"/>
              </a:solidFill>
            </a:endParaRPr>
          </a:p>
        </p:txBody>
      </p:sp>
      <p:sp>
        <p:nvSpPr>
          <p:cNvPr id="3" name="Rectangle 2"/>
          <p:cNvSpPr/>
          <p:nvPr/>
        </p:nvSpPr>
        <p:spPr>
          <a:xfrm>
            <a:off x="140369" y="489646"/>
            <a:ext cx="10530980" cy="646331"/>
          </a:xfrm>
          <a:prstGeom prst="rect">
            <a:avLst/>
          </a:prstGeom>
        </p:spPr>
        <p:txBody>
          <a:bodyPr wrap="square">
            <a:spAutoFit/>
          </a:bodyPr>
          <a:lstStyle/>
          <a:p>
            <a:pPr algn="just"/>
            <a:r>
              <a:rPr lang="en-US" dirty="0">
                <a:latin typeface="Times-Roman"/>
              </a:rPr>
              <a:t>The resistivity depends on the free electron and hole densities </a:t>
            </a:r>
            <a:r>
              <a:rPr lang="en-US" i="1" dirty="0">
                <a:latin typeface="MTMI"/>
              </a:rPr>
              <a:t>n </a:t>
            </a:r>
            <a:r>
              <a:rPr lang="en-US" dirty="0">
                <a:latin typeface="Times-Roman"/>
              </a:rPr>
              <a:t>and </a:t>
            </a:r>
            <a:r>
              <a:rPr lang="en-US" i="1" dirty="0">
                <a:latin typeface="MTMI"/>
              </a:rPr>
              <a:t>p</a:t>
            </a:r>
            <a:r>
              <a:rPr lang="en-US" dirty="0">
                <a:latin typeface="Times-Roman"/>
              </a:rPr>
              <a:t>, and the electron and hole </a:t>
            </a:r>
            <a:r>
              <a:rPr lang="en-US" dirty="0" err="1">
                <a:latin typeface="Times-Roman"/>
              </a:rPr>
              <a:t>mobilities</a:t>
            </a:r>
            <a:r>
              <a:rPr lang="en-US" dirty="0">
                <a:latin typeface="Times-Roman"/>
              </a:rPr>
              <a:t> </a:t>
            </a:r>
            <a:r>
              <a:rPr lang="en-US" i="1" dirty="0" err="1">
                <a:latin typeface="MTMI"/>
              </a:rPr>
              <a:t>μ</a:t>
            </a:r>
            <a:r>
              <a:rPr lang="en-US" sz="800" i="1" dirty="0" err="1">
                <a:latin typeface="MTMI"/>
              </a:rPr>
              <a:t>n</a:t>
            </a:r>
            <a:r>
              <a:rPr lang="en-US" sz="800" i="1" dirty="0">
                <a:latin typeface="MTMI"/>
              </a:rPr>
              <a:t> </a:t>
            </a:r>
            <a:r>
              <a:rPr lang="en-US" dirty="0">
                <a:latin typeface="Times-Roman"/>
              </a:rPr>
              <a:t>and </a:t>
            </a:r>
            <a:r>
              <a:rPr lang="en-US" i="1" dirty="0" err="1">
                <a:latin typeface="MTMI"/>
              </a:rPr>
              <a:t>μ</a:t>
            </a:r>
            <a:r>
              <a:rPr lang="en-US" sz="800" b="0" i="1" u="none" strike="noStrike" baseline="0" dirty="0" err="1">
                <a:latin typeface="MTMI"/>
              </a:rPr>
              <a:t>p</a:t>
            </a:r>
            <a:r>
              <a:rPr lang="en-US" sz="800" b="0" i="1" u="none" strike="noStrike" baseline="0" dirty="0">
                <a:latin typeface="MTMI"/>
              </a:rPr>
              <a:t> </a:t>
            </a:r>
            <a:r>
              <a:rPr lang="en-US" dirty="0">
                <a:latin typeface="Times-Roman"/>
              </a:rPr>
              <a:t>according to the relationship</a:t>
            </a:r>
            <a:endParaRPr lang="fi-FI" dirty="0"/>
          </a:p>
        </p:txBody>
      </p:sp>
      <p:pic>
        <p:nvPicPr>
          <p:cNvPr id="4" name="Picture 3"/>
          <p:cNvPicPr>
            <a:picLocks noChangeAspect="1"/>
          </p:cNvPicPr>
          <p:nvPr/>
        </p:nvPicPr>
        <p:blipFill>
          <a:blip r:embed="rId2"/>
          <a:stretch>
            <a:fillRect/>
          </a:stretch>
        </p:blipFill>
        <p:spPr>
          <a:xfrm>
            <a:off x="4383459" y="1782308"/>
            <a:ext cx="2236368" cy="949198"/>
          </a:xfrm>
          <a:prstGeom prst="rect">
            <a:avLst/>
          </a:prstGeom>
        </p:spPr>
      </p:pic>
      <p:sp>
        <p:nvSpPr>
          <p:cNvPr id="5" name="Rectangle 4"/>
          <p:cNvSpPr/>
          <p:nvPr/>
        </p:nvSpPr>
        <p:spPr>
          <a:xfrm>
            <a:off x="2092373" y="1412976"/>
            <a:ext cx="7236995" cy="3970318"/>
          </a:xfrm>
          <a:prstGeom prst="rect">
            <a:avLst/>
          </a:prstGeom>
        </p:spPr>
        <p:txBody>
          <a:bodyPr wrap="square">
            <a:spAutoFit/>
          </a:bodyPr>
          <a:lstStyle/>
          <a:p>
            <a:pPr marL="285750" indent="-285750" algn="just">
              <a:buFont typeface="Wingdings" panose="05000000000000000000" pitchFamily="2" charset="2"/>
              <a:buChar char="v"/>
            </a:pPr>
            <a:r>
              <a:rPr lang="en-US" i="1" dirty="0">
                <a:latin typeface="MTMI"/>
              </a:rPr>
              <a:t>ρ </a:t>
            </a:r>
            <a:r>
              <a:rPr lang="en-US" dirty="0">
                <a:latin typeface="Times-Roman"/>
              </a:rPr>
              <a:t>can be calculated from the measured carrier densities and </a:t>
            </a:r>
            <a:r>
              <a:rPr lang="en-US" dirty="0" err="1">
                <a:latin typeface="Times-Roman"/>
              </a:rPr>
              <a:t>mobilities</a:t>
            </a:r>
            <a:r>
              <a:rPr lang="en-US" dirty="0">
                <a:latin typeface="Times-Roman"/>
              </a:rPr>
              <a:t>. </a:t>
            </a:r>
          </a:p>
          <a:p>
            <a:pPr marL="285750" indent="-285750" algn="just">
              <a:buFont typeface="Wingdings" panose="05000000000000000000" pitchFamily="2" charset="2"/>
              <a:buChar char="v"/>
            </a:pPr>
            <a:endParaRPr lang="en-US" dirty="0">
              <a:latin typeface="Times-Roman"/>
            </a:endParaRPr>
          </a:p>
          <a:p>
            <a:pPr marL="285750" indent="-285750" algn="just">
              <a:buFont typeface="Wingdings" panose="05000000000000000000" pitchFamily="2" charset="2"/>
              <a:buChar char="v"/>
            </a:pPr>
            <a:endParaRPr lang="en-US" dirty="0">
              <a:latin typeface="Times-Roman"/>
            </a:endParaRPr>
          </a:p>
          <a:p>
            <a:pPr algn="just"/>
            <a:endParaRPr lang="en-US" dirty="0">
              <a:latin typeface="Times-Roman"/>
            </a:endParaRPr>
          </a:p>
          <a:p>
            <a:pPr marL="285750" indent="-285750" algn="just">
              <a:buFont typeface="Wingdings" panose="05000000000000000000" pitchFamily="2" charset="2"/>
              <a:buChar char="v"/>
            </a:pPr>
            <a:endParaRPr lang="en-US" dirty="0">
              <a:latin typeface="Times-Roman"/>
            </a:endParaRPr>
          </a:p>
          <a:p>
            <a:pPr marL="285750" indent="-285750" algn="just">
              <a:buFont typeface="Wingdings" panose="05000000000000000000" pitchFamily="2" charset="2"/>
              <a:buChar char="v"/>
            </a:pPr>
            <a:r>
              <a:rPr lang="en-US" dirty="0">
                <a:latin typeface="Times-Roman"/>
              </a:rPr>
              <a:t>For extrinsic (doped) semiconductor in which the majority carrier density is much higher than the minority carrier density, it is generally sufficient to know the majority carrier density and the majority carrier mobility.</a:t>
            </a:r>
          </a:p>
          <a:p>
            <a:pPr algn="just"/>
            <a:endParaRPr lang="en-US" dirty="0">
              <a:latin typeface="Times-Roman"/>
            </a:endParaRPr>
          </a:p>
          <a:p>
            <a:pPr marL="285750" indent="-285750" algn="just">
              <a:buFont typeface="Wingdings" panose="05000000000000000000" pitchFamily="2" charset="2"/>
              <a:buChar char="v"/>
            </a:pPr>
            <a:r>
              <a:rPr lang="en-US" dirty="0">
                <a:latin typeface="Times-Roman"/>
              </a:rPr>
              <a:t>The carrier densities and </a:t>
            </a:r>
            <a:r>
              <a:rPr lang="en-US" dirty="0" err="1">
                <a:latin typeface="Times-Roman"/>
              </a:rPr>
              <a:t>mobilities</a:t>
            </a:r>
            <a:r>
              <a:rPr lang="en-US" dirty="0">
                <a:latin typeface="Times-Roman"/>
              </a:rPr>
              <a:t> are generally not known.</a:t>
            </a:r>
          </a:p>
          <a:p>
            <a:pPr marL="285750" indent="-285750" algn="just">
              <a:buFont typeface="Wingdings" panose="05000000000000000000" pitchFamily="2" charset="2"/>
              <a:buChar char="v"/>
            </a:pPr>
            <a:endParaRPr lang="en-US" dirty="0">
              <a:latin typeface="Times-Roman"/>
            </a:endParaRPr>
          </a:p>
          <a:p>
            <a:pPr marL="285750" indent="-285750" algn="just">
              <a:buFont typeface="Wingdings" panose="05000000000000000000" pitchFamily="2" charset="2"/>
              <a:buChar char="v"/>
            </a:pPr>
            <a:r>
              <a:rPr lang="en-US" dirty="0">
                <a:latin typeface="Times-Roman"/>
              </a:rPr>
              <a:t>Hence, we must look for alternative measurement techniques, ranging from </a:t>
            </a:r>
            <a:r>
              <a:rPr lang="en-US" i="1" dirty="0">
                <a:latin typeface="Times-Italic"/>
              </a:rPr>
              <a:t>contactless</a:t>
            </a:r>
            <a:r>
              <a:rPr lang="en-US" dirty="0">
                <a:latin typeface="Times-Roman"/>
              </a:rPr>
              <a:t>, through </a:t>
            </a:r>
            <a:r>
              <a:rPr lang="en-US" i="1" dirty="0">
                <a:latin typeface="Times-Italic"/>
              </a:rPr>
              <a:t>temporary contact </a:t>
            </a:r>
            <a:r>
              <a:rPr lang="en-US" dirty="0">
                <a:latin typeface="Times-Roman"/>
              </a:rPr>
              <a:t>to </a:t>
            </a:r>
            <a:r>
              <a:rPr lang="en-US" i="1" dirty="0">
                <a:latin typeface="Times-Italic"/>
              </a:rPr>
              <a:t>permanent contact </a:t>
            </a:r>
            <a:r>
              <a:rPr lang="en-US" dirty="0">
                <a:latin typeface="Times-Roman"/>
              </a:rPr>
              <a:t>techniques.</a:t>
            </a:r>
            <a:endParaRPr lang="fi-FI" dirty="0"/>
          </a:p>
        </p:txBody>
      </p:sp>
    </p:spTree>
    <p:extLst>
      <p:ext uri="{BB962C8B-B14F-4D97-AF65-F5344CB8AC3E}">
        <p14:creationId xmlns:p14="http://schemas.microsoft.com/office/powerpoint/2010/main" val="10690356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97042" y="135924"/>
            <a:ext cx="8981736" cy="584775"/>
          </a:xfrm>
          <a:prstGeom prst="rect">
            <a:avLst/>
          </a:prstGeom>
          <a:noFill/>
        </p:spPr>
        <p:txBody>
          <a:bodyPr wrap="square" rtlCol="0">
            <a:spAutoFit/>
          </a:bodyPr>
          <a:lstStyle/>
          <a:p>
            <a:r>
              <a:rPr lang="en-US" sz="3200" b="1" dirty="0">
                <a:solidFill>
                  <a:srgbClr val="0000FF"/>
                </a:solidFill>
              </a:rPr>
              <a:t>Method: (1) Two Contact (2) Four Contact</a:t>
            </a:r>
            <a:endParaRPr lang="fi-FI" sz="3200" b="1" dirty="0">
              <a:solidFill>
                <a:srgbClr val="0000FF"/>
              </a:solidFill>
            </a:endParaRPr>
          </a:p>
        </p:txBody>
      </p:sp>
      <p:pic>
        <p:nvPicPr>
          <p:cNvPr id="6" name="Picture 5"/>
          <p:cNvPicPr>
            <a:picLocks noChangeAspect="1"/>
          </p:cNvPicPr>
          <p:nvPr/>
        </p:nvPicPr>
        <p:blipFill rotWithShape="1">
          <a:blip r:embed="rId2"/>
          <a:srcRect l="4397" t="1796" r="50273" b="-430"/>
          <a:stretch/>
        </p:blipFill>
        <p:spPr>
          <a:xfrm>
            <a:off x="7341703" y="988811"/>
            <a:ext cx="4453255" cy="4210350"/>
          </a:xfrm>
          <a:prstGeom prst="rect">
            <a:avLst/>
          </a:prstGeom>
        </p:spPr>
      </p:pic>
      <p:sp>
        <p:nvSpPr>
          <p:cNvPr id="7" name="Rectangle 6"/>
          <p:cNvSpPr/>
          <p:nvPr/>
        </p:nvSpPr>
        <p:spPr>
          <a:xfrm>
            <a:off x="397042" y="720699"/>
            <a:ext cx="6456730" cy="5047536"/>
          </a:xfrm>
          <a:prstGeom prst="rect">
            <a:avLst/>
          </a:prstGeom>
        </p:spPr>
        <p:txBody>
          <a:bodyPr wrap="square">
            <a:spAutoFit/>
          </a:bodyPr>
          <a:lstStyle/>
          <a:p>
            <a:pPr algn="just"/>
            <a:r>
              <a:rPr lang="en-US" sz="2800" dirty="0">
                <a:solidFill>
                  <a:srgbClr val="0000FF"/>
                </a:solidFill>
              </a:rPr>
              <a:t>Two Contact: </a:t>
            </a:r>
            <a:r>
              <a:rPr lang="en-US" dirty="0">
                <a:latin typeface="Times-Roman"/>
              </a:rPr>
              <a:t>Consider the two-point probe or two-contact arrangement of Figure. Each contact serves as a current </a:t>
            </a:r>
            <a:r>
              <a:rPr lang="en-US" i="1" dirty="0">
                <a:latin typeface="Times-Italic"/>
              </a:rPr>
              <a:t>and </a:t>
            </a:r>
            <a:r>
              <a:rPr lang="en-US" dirty="0">
                <a:latin typeface="Times-Roman"/>
              </a:rPr>
              <a:t>as a voltage probe. We wish to determine the resistance of the device under test (DUT). The total resistance </a:t>
            </a:r>
            <a:r>
              <a:rPr lang="en-US" i="1" dirty="0">
                <a:latin typeface="MTMI"/>
              </a:rPr>
              <a:t>R</a:t>
            </a:r>
            <a:r>
              <a:rPr lang="en-US" i="1" baseline="-25000" dirty="0">
                <a:latin typeface="MTMI"/>
              </a:rPr>
              <a:t>T</a:t>
            </a:r>
            <a:r>
              <a:rPr lang="en-US" b="0" i="1" u="none" strike="noStrike" baseline="0" dirty="0">
                <a:latin typeface="MTMI"/>
              </a:rPr>
              <a:t> </a:t>
            </a:r>
            <a:r>
              <a:rPr lang="en-US" dirty="0">
                <a:latin typeface="Times-Roman"/>
              </a:rPr>
              <a:t>is given by</a:t>
            </a:r>
            <a:endParaRPr lang="fi-FI" dirty="0"/>
          </a:p>
          <a:p>
            <a:pPr marL="514350" indent="-514350">
              <a:buAutoNum type="arabicParenBoth"/>
            </a:pPr>
            <a:endParaRPr lang="en-US" sz="2800" dirty="0"/>
          </a:p>
          <a:p>
            <a:pPr algn="just"/>
            <a:endParaRPr lang="en-US" sz="2800" dirty="0"/>
          </a:p>
          <a:p>
            <a:pPr algn="just"/>
            <a:r>
              <a:rPr lang="en-US" dirty="0"/>
              <a:t>where </a:t>
            </a:r>
            <a:r>
              <a:rPr lang="en-US" i="1" dirty="0"/>
              <a:t>R</a:t>
            </a:r>
            <a:r>
              <a:rPr lang="en-US" i="1" baseline="-25000" dirty="0"/>
              <a:t>W</a:t>
            </a:r>
            <a:r>
              <a:rPr lang="en-US" i="1" dirty="0"/>
              <a:t> </a:t>
            </a:r>
            <a:r>
              <a:rPr lang="en-US" dirty="0"/>
              <a:t>is the wire or probe resistance, </a:t>
            </a:r>
            <a:r>
              <a:rPr lang="en-US" i="1" dirty="0"/>
              <a:t>R</a:t>
            </a:r>
            <a:r>
              <a:rPr lang="en-US" i="1" baseline="-25000" dirty="0"/>
              <a:t>C </a:t>
            </a:r>
            <a:r>
              <a:rPr lang="en-US" dirty="0"/>
              <a:t>the contact resistance, and </a:t>
            </a:r>
            <a:r>
              <a:rPr lang="en-US" i="1" dirty="0"/>
              <a:t>R</a:t>
            </a:r>
            <a:r>
              <a:rPr lang="en-US" i="1" baseline="-25000" dirty="0"/>
              <a:t>DUT</a:t>
            </a:r>
            <a:r>
              <a:rPr lang="en-US" i="1" dirty="0"/>
              <a:t> </a:t>
            </a:r>
            <a:r>
              <a:rPr lang="en-US" dirty="0"/>
              <a:t>the resistance of the device under test.</a:t>
            </a:r>
          </a:p>
          <a:p>
            <a:pPr algn="just"/>
            <a:endParaRPr lang="en-US" sz="2800" dirty="0"/>
          </a:p>
          <a:p>
            <a:pPr marL="457200" indent="-457200">
              <a:buFont typeface="Wingdings" panose="05000000000000000000" pitchFamily="2" charset="2"/>
              <a:buChar char="v"/>
            </a:pPr>
            <a:r>
              <a:rPr lang="en-US" sz="2400" dirty="0"/>
              <a:t>Only two probes needed </a:t>
            </a:r>
          </a:p>
          <a:p>
            <a:pPr marL="457200" indent="-457200">
              <a:buFont typeface="Wingdings" panose="05000000000000000000" pitchFamily="2" charset="2"/>
              <a:buChar char="v"/>
            </a:pPr>
            <a:r>
              <a:rPr lang="en-US" sz="2400" dirty="0"/>
              <a:t>Extracting the resistance (R</a:t>
            </a:r>
            <a:r>
              <a:rPr lang="en-US" sz="2400" baseline="-25000" dirty="0"/>
              <a:t>DUT</a:t>
            </a:r>
            <a:r>
              <a:rPr lang="en-US" sz="2400" dirty="0"/>
              <a:t>) of device under test (DUT) is difficult and generally not correct for low R</a:t>
            </a:r>
            <a:r>
              <a:rPr lang="en-US" sz="2400" baseline="-25000" dirty="0"/>
              <a:t>DUT</a:t>
            </a:r>
            <a:r>
              <a:rPr lang="en-US" sz="2400" dirty="0"/>
              <a:t> materials</a:t>
            </a:r>
          </a:p>
          <a:p>
            <a:pPr marL="457200" indent="-457200">
              <a:buFont typeface="Wingdings" panose="05000000000000000000" pitchFamily="2" charset="2"/>
              <a:buChar char="v"/>
            </a:pPr>
            <a:r>
              <a:rPr lang="en-US" sz="2400" dirty="0"/>
              <a:t>Gives reasonable result for high R</a:t>
            </a:r>
            <a:r>
              <a:rPr lang="en-US" sz="2400" baseline="-25000" dirty="0"/>
              <a:t>DUT </a:t>
            </a:r>
            <a:r>
              <a:rPr lang="en-US" sz="2400" dirty="0"/>
              <a:t>materials.</a:t>
            </a:r>
            <a:endParaRPr lang="fi-FI" sz="2400" dirty="0"/>
          </a:p>
        </p:txBody>
      </p:sp>
      <p:pic>
        <p:nvPicPr>
          <p:cNvPr id="8" name="Picture 7"/>
          <p:cNvPicPr>
            <a:picLocks noChangeAspect="1"/>
          </p:cNvPicPr>
          <p:nvPr/>
        </p:nvPicPr>
        <p:blipFill>
          <a:blip r:embed="rId3"/>
          <a:stretch>
            <a:fillRect/>
          </a:stretch>
        </p:blipFill>
        <p:spPr>
          <a:xfrm>
            <a:off x="1696453" y="2152729"/>
            <a:ext cx="4951506" cy="588754"/>
          </a:xfrm>
          <a:prstGeom prst="rect">
            <a:avLst/>
          </a:prstGeom>
        </p:spPr>
      </p:pic>
    </p:spTree>
    <p:extLst>
      <p:ext uri="{BB962C8B-B14F-4D97-AF65-F5344CB8AC3E}">
        <p14:creationId xmlns:p14="http://schemas.microsoft.com/office/powerpoint/2010/main" val="5939374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52336" t="4956" r="4808"/>
          <a:stretch/>
        </p:blipFill>
        <p:spPr>
          <a:xfrm>
            <a:off x="7059478" y="956346"/>
            <a:ext cx="4600109" cy="4432646"/>
          </a:xfrm>
          <a:prstGeom prst="rect">
            <a:avLst/>
          </a:prstGeom>
        </p:spPr>
      </p:pic>
      <p:sp>
        <p:nvSpPr>
          <p:cNvPr id="4" name="Rectangle 3"/>
          <p:cNvSpPr/>
          <p:nvPr/>
        </p:nvSpPr>
        <p:spPr>
          <a:xfrm>
            <a:off x="316828" y="1696472"/>
            <a:ext cx="6096000" cy="646331"/>
          </a:xfrm>
          <a:prstGeom prst="rect">
            <a:avLst/>
          </a:prstGeom>
        </p:spPr>
        <p:txBody>
          <a:bodyPr>
            <a:spAutoFit/>
          </a:bodyPr>
          <a:lstStyle/>
          <a:p>
            <a:pPr algn="just"/>
            <a:r>
              <a:rPr lang="en-US" dirty="0">
                <a:latin typeface="Times-Roman"/>
              </a:rPr>
              <a:t>The </a:t>
            </a:r>
            <a:r>
              <a:rPr lang="en-US" i="1" dirty="0">
                <a:latin typeface="Times-Italic"/>
              </a:rPr>
              <a:t>four-point probe </a:t>
            </a:r>
            <a:r>
              <a:rPr lang="en-US" dirty="0">
                <a:latin typeface="Times-Roman"/>
              </a:rPr>
              <a:t>is commonly used to measure the semiconductor resistivity</a:t>
            </a:r>
            <a:endParaRPr lang="fi-FI" dirty="0"/>
          </a:p>
        </p:txBody>
      </p:sp>
      <p:sp>
        <p:nvSpPr>
          <p:cNvPr id="5" name="Rectangle 4"/>
          <p:cNvSpPr/>
          <p:nvPr/>
        </p:nvSpPr>
        <p:spPr>
          <a:xfrm>
            <a:off x="316828" y="519250"/>
            <a:ext cx="2268570" cy="523220"/>
          </a:xfrm>
          <a:prstGeom prst="rect">
            <a:avLst/>
          </a:prstGeom>
        </p:spPr>
        <p:txBody>
          <a:bodyPr wrap="none">
            <a:spAutoFit/>
          </a:bodyPr>
          <a:lstStyle/>
          <a:p>
            <a:r>
              <a:rPr lang="en-US" sz="2800" b="1" dirty="0">
                <a:solidFill>
                  <a:srgbClr val="0000FF"/>
                </a:solidFill>
              </a:rPr>
              <a:t>Four Contact: </a:t>
            </a:r>
            <a:endParaRPr lang="fi-FI" sz="2800" b="1" dirty="0">
              <a:solidFill>
                <a:srgbClr val="0000FF"/>
              </a:solidFill>
            </a:endParaRPr>
          </a:p>
        </p:txBody>
      </p:sp>
      <p:sp>
        <p:nvSpPr>
          <p:cNvPr id="6" name="TextBox 5"/>
          <p:cNvSpPr txBox="1"/>
          <p:nvPr/>
        </p:nvSpPr>
        <p:spPr>
          <a:xfrm>
            <a:off x="371072" y="3172669"/>
            <a:ext cx="5576047" cy="1200329"/>
          </a:xfrm>
          <a:prstGeom prst="rect">
            <a:avLst/>
          </a:prstGeom>
          <a:noFill/>
        </p:spPr>
        <p:txBody>
          <a:bodyPr wrap="square" rtlCol="0">
            <a:spAutoFit/>
          </a:bodyPr>
          <a:lstStyle/>
          <a:p>
            <a:pPr marL="342900" indent="-342900">
              <a:buFont typeface="+mj-lt"/>
              <a:buAutoNum type="arabicPeriod"/>
            </a:pPr>
            <a:r>
              <a:rPr lang="en-US" dirty="0"/>
              <a:t>A current source is used to drive current across the samples</a:t>
            </a:r>
          </a:p>
          <a:p>
            <a:pPr marL="342900" indent="-342900">
              <a:buFont typeface="+mj-lt"/>
              <a:buAutoNum type="arabicPeriod"/>
            </a:pPr>
            <a:r>
              <a:rPr lang="en-US" dirty="0"/>
              <a:t>A high input impedance voltmeter is used to measure voltage across the samples</a:t>
            </a:r>
            <a:endParaRPr lang="fi-FI" dirty="0"/>
          </a:p>
        </p:txBody>
      </p:sp>
    </p:spTree>
    <p:extLst>
      <p:ext uri="{BB962C8B-B14F-4D97-AF65-F5344CB8AC3E}">
        <p14:creationId xmlns:p14="http://schemas.microsoft.com/office/powerpoint/2010/main" val="26708152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203158" y="833029"/>
            <a:ext cx="9264316" cy="3456318"/>
          </a:xfrm>
          <a:prstGeom prst="rect">
            <a:avLst/>
          </a:prstGeom>
        </p:spPr>
      </p:pic>
      <p:sp>
        <p:nvSpPr>
          <p:cNvPr id="4" name="TextBox 3"/>
          <p:cNvSpPr txBox="1"/>
          <p:nvPr/>
        </p:nvSpPr>
        <p:spPr>
          <a:xfrm>
            <a:off x="0" y="0"/>
            <a:ext cx="8981736" cy="584775"/>
          </a:xfrm>
          <a:prstGeom prst="rect">
            <a:avLst/>
          </a:prstGeom>
          <a:noFill/>
        </p:spPr>
        <p:txBody>
          <a:bodyPr wrap="square" rtlCol="0">
            <a:spAutoFit/>
          </a:bodyPr>
          <a:lstStyle/>
          <a:p>
            <a:r>
              <a:rPr lang="en-US" sz="3200" b="1" dirty="0">
                <a:solidFill>
                  <a:srgbClr val="0000FF"/>
                </a:solidFill>
              </a:rPr>
              <a:t>Resistivity Measurement From Four Point Probe</a:t>
            </a:r>
            <a:endParaRPr lang="fi-FI" sz="3200" b="1" dirty="0">
              <a:solidFill>
                <a:srgbClr val="0000FF"/>
              </a:solidFill>
            </a:endParaRPr>
          </a:p>
        </p:txBody>
      </p:sp>
      <p:pic>
        <p:nvPicPr>
          <p:cNvPr id="2" name="Picture 1"/>
          <p:cNvPicPr>
            <a:picLocks noChangeAspect="1"/>
          </p:cNvPicPr>
          <p:nvPr/>
        </p:nvPicPr>
        <p:blipFill>
          <a:blip r:embed="rId3"/>
          <a:stretch>
            <a:fillRect/>
          </a:stretch>
        </p:blipFill>
        <p:spPr>
          <a:xfrm>
            <a:off x="1447849" y="5006370"/>
            <a:ext cx="2711775" cy="746900"/>
          </a:xfrm>
          <a:prstGeom prst="rect">
            <a:avLst/>
          </a:prstGeom>
        </p:spPr>
      </p:pic>
      <p:sp>
        <p:nvSpPr>
          <p:cNvPr id="5" name="TextBox 4"/>
          <p:cNvSpPr txBox="1"/>
          <p:nvPr/>
        </p:nvSpPr>
        <p:spPr>
          <a:xfrm>
            <a:off x="1318942" y="4289347"/>
            <a:ext cx="2840682" cy="646331"/>
          </a:xfrm>
          <a:prstGeom prst="rect">
            <a:avLst/>
          </a:prstGeom>
          <a:noFill/>
        </p:spPr>
        <p:txBody>
          <a:bodyPr wrap="square" rtlCol="0">
            <a:spAutoFit/>
          </a:bodyPr>
          <a:lstStyle/>
          <a:p>
            <a:r>
              <a:rPr lang="en-US" dirty="0"/>
              <a:t> The electric field at certain point inside samples </a:t>
            </a:r>
            <a:endParaRPr lang="fi-FI" dirty="0"/>
          </a:p>
        </p:txBody>
      </p:sp>
      <p:pic>
        <p:nvPicPr>
          <p:cNvPr id="6" name="Picture 5"/>
          <p:cNvPicPr>
            <a:picLocks noChangeAspect="1"/>
          </p:cNvPicPr>
          <p:nvPr/>
        </p:nvPicPr>
        <p:blipFill>
          <a:blip r:embed="rId4"/>
          <a:stretch>
            <a:fillRect/>
          </a:stretch>
        </p:blipFill>
        <p:spPr>
          <a:xfrm>
            <a:off x="4596115" y="4289347"/>
            <a:ext cx="5760900" cy="1244834"/>
          </a:xfrm>
          <a:prstGeom prst="rect">
            <a:avLst/>
          </a:prstGeom>
        </p:spPr>
      </p:pic>
    </p:spTree>
    <p:extLst>
      <p:ext uri="{BB962C8B-B14F-4D97-AF65-F5344CB8AC3E}">
        <p14:creationId xmlns:p14="http://schemas.microsoft.com/office/powerpoint/2010/main" val="2413852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5912" y="935029"/>
            <a:ext cx="4372575" cy="756600"/>
          </a:xfrm>
          <a:prstGeom prst="rect">
            <a:avLst/>
          </a:prstGeom>
        </p:spPr>
      </p:pic>
      <p:sp>
        <p:nvSpPr>
          <p:cNvPr id="3" name="TextBox 2"/>
          <p:cNvSpPr txBox="1"/>
          <p:nvPr/>
        </p:nvSpPr>
        <p:spPr>
          <a:xfrm>
            <a:off x="58271" y="519953"/>
            <a:ext cx="5974976" cy="369332"/>
          </a:xfrm>
          <a:prstGeom prst="rect">
            <a:avLst/>
          </a:prstGeom>
          <a:noFill/>
        </p:spPr>
        <p:txBody>
          <a:bodyPr wrap="square" rtlCol="0">
            <a:spAutoFit/>
          </a:bodyPr>
          <a:lstStyle/>
          <a:p>
            <a:r>
              <a:rPr lang="en-US" dirty="0"/>
              <a:t>The resistivity (</a:t>
            </a:r>
            <a:r>
              <a:rPr lang="el-GR" dirty="0"/>
              <a:t>ρ </a:t>
            </a:r>
            <a:r>
              <a:rPr lang="en-US" dirty="0"/>
              <a:t>) of the sample is given by</a:t>
            </a:r>
            <a:endParaRPr lang="fi-FI" dirty="0"/>
          </a:p>
        </p:txBody>
      </p:sp>
      <p:pic>
        <p:nvPicPr>
          <p:cNvPr id="4" name="Picture 3"/>
          <p:cNvPicPr>
            <a:picLocks noChangeAspect="1"/>
          </p:cNvPicPr>
          <p:nvPr/>
        </p:nvPicPr>
        <p:blipFill>
          <a:blip r:embed="rId3"/>
          <a:stretch>
            <a:fillRect/>
          </a:stretch>
        </p:blipFill>
        <p:spPr>
          <a:xfrm>
            <a:off x="1308033" y="2190091"/>
            <a:ext cx="1310475" cy="452667"/>
          </a:xfrm>
          <a:prstGeom prst="rect">
            <a:avLst/>
          </a:prstGeom>
        </p:spPr>
      </p:pic>
      <p:sp>
        <p:nvSpPr>
          <p:cNvPr id="5" name="TextBox 4"/>
          <p:cNvSpPr txBox="1"/>
          <p:nvPr/>
        </p:nvSpPr>
        <p:spPr>
          <a:xfrm>
            <a:off x="430306" y="1662955"/>
            <a:ext cx="3872753" cy="369332"/>
          </a:xfrm>
          <a:prstGeom prst="rect">
            <a:avLst/>
          </a:prstGeom>
          <a:noFill/>
        </p:spPr>
        <p:txBody>
          <a:bodyPr wrap="square" rtlCol="0">
            <a:spAutoFit/>
          </a:bodyPr>
          <a:lstStyle/>
          <a:p>
            <a:r>
              <a:rPr lang="en-US" dirty="0"/>
              <a:t>With equally spaced point contacts</a:t>
            </a:r>
            <a:endParaRPr lang="fi-FI" dirty="0"/>
          </a:p>
        </p:txBody>
      </p:sp>
      <p:pic>
        <p:nvPicPr>
          <p:cNvPr id="6" name="Picture 5"/>
          <p:cNvPicPr>
            <a:picLocks noChangeAspect="1"/>
          </p:cNvPicPr>
          <p:nvPr/>
        </p:nvPicPr>
        <p:blipFill rotWithShape="1">
          <a:blip r:embed="rId4"/>
          <a:srcRect l="64716" t="1707" r="6497" b="29560"/>
          <a:stretch/>
        </p:blipFill>
        <p:spPr>
          <a:xfrm>
            <a:off x="255493" y="2642758"/>
            <a:ext cx="3743863" cy="3334870"/>
          </a:xfrm>
          <a:prstGeom prst="rect">
            <a:avLst/>
          </a:prstGeom>
        </p:spPr>
      </p:pic>
      <p:sp>
        <p:nvSpPr>
          <p:cNvPr id="8" name="TextBox 7"/>
          <p:cNvSpPr txBox="1"/>
          <p:nvPr/>
        </p:nvSpPr>
        <p:spPr>
          <a:xfrm>
            <a:off x="4773706" y="381000"/>
            <a:ext cx="7418294" cy="3139321"/>
          </a:xfrm>
          <a:prstGeom prst="rect">
            <a:avLst/>
          </a:prstGeom>
          <a:noFill/>
        </p:spPr>
        <p:txBody>
          <a:bodyPr wrap="square" rtlCol="0">
            <a:spAutoFit/>
          </a:bodyPr>
          <a:lstStyle/>
          <a:p>
            <a:pPr marL="342900" indent="-342900">
              <a:buFont typeface="+mj-lt"/>
              <a:buAutoNum type="arabicPeriod"/>
            </a:pPr>
            <a:r>
              <a:rPr lang="en-US" dirty="0"/>
              <a:t>The typical probe radii are in range of 30 to 500 </a:t>
            </a:r>
            <a:r>
              <a:rPr lang="el-GR" dirty="0"/>
              <a:t>μ</a:t>
            </a:r>
            <a:r>
              <a:rPr lang="en-US" dirty="0"/>
              <a:t>m and probe spacing should be 0.5 to 1.5 mm</a:t>
            </a:r>
          </a:p>
          <a:p>
            <a:pPr marL="342900" indent="-342900">
              <a:buFont typeface="+mj-lt"/>
              <a:buAutoNum type="arabicPeriod"/>
            </a:pPr>
            <a:r>
              <a:rPr lang="en-US" dirty="0"/>
              <a:t>Spacing vary for different sample dimensions</a:t>
            </a:r>
          </a:p>
          <a:p>
            <a:pPr marL="342900" indent="-342900">
              <a:buFont typeface="+mj-lt"/>
              <a:buAutoNum type="arabicPeriod"/>
            </a:pPr>
            <a:r>
              <a:rPr lang="en-US" dirty="0"/>
              <a:t>Normally semiconductor wafers are not semi-infinite in extent in either the lateral or vertical dimensions, so the equation must be corrected for finite geometries, thus for arbitrary shape sample</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a:p>
            <a:pPr algn="l"/>
            <a:r>
              <a:rPr lang="en-US" dirty="0"/>
              <a:t>  F corrects for probe location near sample edge, for sample thickness, sample dimeter, probe placement, and sample temperature. </a:t>
            </a:r>
            <a:r>
              <a:rPr lang="pl-PL" sz="1800" b="0" i="0" u="none" strike="noStrike" baseline="0" dirty="0">
                <a:latin typeface="Times-Roman"/>
              </a:rPr>
              <a:t>For very</a:t>
            </a:r>
            <a:r>
              <a:rPr lang="en-US" sz="1800" b="0" i="0" u="none" strike="noStrike" baseline="0" dirty="0">
                <a:latin typeface="Times-Roman"/>
              </a:rPr>
              <a:t> </a:t>
            </a:r>
            <a:r>
              <a:rPr lang="pl-PL" sz="1800" b="0" i="0" u="none" strike="noStrike" baseline="0" dirty="0">
                <a:latin typeface="Times-Roman"/>
              </a:rPr>
              <a:t>thin samples</a:t>
            </a:r>
            <a:endParaRPr lang="fi-FI" dirty="0"/>
          </a:p>
        </p:txBody>
      </p:sp>
      <p:pic>
        <p:nvPicPr>
          <p:cNvPr id="9" name="Picture 8"/>
          <p:cNvPicPr>
            <a:picLocks noChangeAspect="1"/>
          </p:cNvPicPr>
          <p:nvPr/>
        </p:nvPicPr>
        <p:blipFill>
          <a:blip r:embed="rId5"/>
          <a:stretch>
            <a:fillRect/>
          </a:stretch>
        </p:blipFill>
        <p:spPr>
          <a:xfrm>
            <a:off x="7592647" y="2126885"/>
            <a:ext cx="1453200" cy="769533"/>
          </a:xfrm>
          <a:prstGeom prst="rect">
            <a:avLst/>
          </a:prstGeom>
        </p:spPr>
      </p:pic>
      <p:pic>
        <p:nvPicPr>
          <p:cNvPr id="10" name="Picture 9"/>
          <p:cNvPicPr>
            <a:picLocks noChangeAspect="1"/>
          </p:cNvPicPr>
          <p:nvPr/>
        </p:nvPicPr>
        <p:blipFill>
          <a:blip r:embed="rId6"/>
          <a:stretch>
            <a:fillRect/>
          </a:stretch>
        </p:blipFill>
        <p:spPr>
          <a:xfrm>
            <a:off x="6982822" y="3505063"/>
            <a:ext cx="2672850" cy="970000"/>
          </a:xfrm>
          <a:prstGeom prst="rect">
            <a:avLst/>
          </a:prstGeom>
        </p:spPr>
      </p:pic>
      <p:pic>
        <p:nvPicPr>
          <p:cNvPr id="11" name="Picture 10"/>
          <p:cNvPicPr>
            <a:picLocks noChangeAspect="1"/>
          </p:cNvPicPr>
          <p:nvPr/>
        </p:nvPicPr>
        <p:blipFill rotWithShape="1">
          <a:blip r:embed="rId7"/>
          <a:srcRect l="30110" t="31229" r="30459" b="35707"/>
          <a:stretch/>
        </p:blipFill>
        <p:spPr>
          <a:xfrm>
            <a:off x="6799729" y="5545548"/>
            <a:ext cx="3039036" cy="860612"/>
          </a:xfrm>
          <a:prstGeom prst="rect">
            <a:avLst/>
          </a:prstGeom>
        </p:spPr>
      </p:pic>
      <p:sp>
        <p:nvSpPr>
          <p:cNvPr id="12" name="TextBox 11"/>
          <p:cNvSpPr txBox="1"/>
          <p:nvPr/>
        </p:nvSpPr>
        <p:spPr>
          <a:xfrm flipH="1">
            <a:off x="4966447" y="4513732"/>
            <a:ext cx="7082118" cy="646331"/>
          </a:xfrm>
          <a:prstGeom prst="rect">
            <a:avLst/>
          </a:prstGeom>
          <a:noFill/>
        </p:spPr>
        <p:txBody>
          <a:bodyPr wrap="square" rtlCol="0">
            <a:spAutoFit/>
          </a:bodyPr>
          <a:lstStyle/>
          <a:p>
            <a:r>
              <a:rPr lang="en-US" dirty="0"/>
              <a:t>For thin layers or thin films often, resistivity is given in terms of sheet resistance </a:t>
            </a:r>
            <a:r>
              <a:rPr lang="en-US" dirty="0" err="1"/>
              <a:t>R</a:t>
            </a:r>
            <a:r>
              <a:rPr lang="en-US" baseline="-25000" dirty="0" err="1"/>
              <a:t>sh</a:t>
            </a:r>
            <a:r>
              <a:rPr lang="en-US" dirty="0"/>
              <a:t> expressed in units of ohms per square</a:t>
            </a:r>
            <a:endParaRPr lang="fi-FI" baseline="-25000" dirty="0"/>
          </a:p>
        </p:txBody>
      </p:sp>
    </p:spTree>
    <p:extLst>
      <p:ext uri="{BB962C8B-B14F-4D97-AF65-F5344CB8AC3E}">
        <p14:creationId xmlns:p14="http://schemas.microsoft.com/office/powerpoint/2010/main" val="2229807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75751"/>
            <a:ext cx="6443029" cy="584775"/>
          </a:xfrm>
          <a:prstGeom prst="rect">
            <a:avLst/>
          </a:prstGeom>
          <a:noFill/>
        </p:spPr>
        <p:txBody>
          <a:bodyPr wrap="square" rtlCol="0">
            <a:spAutoFit/>
          </a:bodyPr>
          <a:lstStyle/>
          <a:p>
            <a:r>
              <a:rPr lang="en-US" sz="3200" b="1" dirty="0">
                <a:solidFill>
                  <a:srgbClr val="0000FF"/>
                </a:solidFill>
              </a:rPr>
              <a:t>Resistivity of Arbitrary Shape Sample</a:t>
            </a:r>
            <a:endParaRPr lang="fi-FI" sz="3200" b="1" dirty="0">
              <a:solidFill>
                <a:srgbClr val="0000FF"/>
              </a:solidFill>
            </a:endParaRPr>
          </a:p>
        </p:txBody>
      </p:sp>
      <p:sp>
        <p:nvSpPr>
          <p:cNvPr id="3" name="Rectangle 2"/>
          <p:cNvSpPr/>
          <p:nvPr/>
        </p:nvSpPr>
        <p:spPr>
          <a:xfrm>
            <a:off x="129988" y="734415"/>
            <a:ext cx="6342529" cy="4093428"/>
          </a:xfrm>
          <a:prstGeom prst="rect">
            <a:avLst/>
          </a:prstGeom>
        </p:spPr>
        <p:txBody>
          <a:bodyPr wrap="square">
            <a:spAutoFit/>
          </a:bodyPr>
          <a:lstStyle/>
          <a:p>
            <a:pPr algn="just"/>
            <a:r>
              <a:rPr lang="en-US" sz="2000" dirty="0">
                <a:latin typeface="Times-Roman"/>
              </a:rPr>
              <a:t>The theoretical foundation of measurements on irregularly shaped samples is based on conformal mapping developed by van der </a:t>
            </a:r>
            <a:r>
              <a:rPr lang="en-US" sz="2000" dirty="0" err="1">
                <a:latin typeface="Times-Roman"/>
              </a:rPr>
              <a:t>Pauw</a:t>
            </a:r>
            <a:r>
              <a:rPr lang="en-US" sz="2000" dirty="0">
                <a:latin typeface="Times-Roman"/>
              </a:rPr>
              <a:t>. </a:t>
            </a:r>
          </a:p>
          <a:p>
            <a:pPr algn="just"/>
            <a:endParaRPr lang="en-US" sz="2000" dirty="0">
              <a:latin typeface="Times-Roman"/>
            </a:endParaRPr>
          </a:p>
          <a:p>
            <a:pPr algn="just"/>
            <a:r>
              <a:rPr lang="en-US" sz="2000" dirty="0">
                <a:latin typeface="Times-Roman"/>
              </a:rPr>
              <a:t>He showed how the specific resistivity of a flat sample of arbitrary shape can be measured without knowing the current pattern, if the following conditions are met: </a:t>
            </a:r>
          </a:p>
          <a:p>
            <a:endParaRPr lang="en-US" sz="2000" dirty="0">
              <a:latin typeface="Times-Roman"/>
            </a:endParaRPr>
          </a:p>
          <a:p>
            <a:pPr marL="342900" indent="-342900">
              <a:buFont typeface="+mj-lt"/>
              <a:buAutoNum type="alphaLcPeriod"/>
            </a:pPr>
            <a:r>
              <a:rPr lang="en-US" sz="2000" dirty="0">
                <a:latin typeface="Times-Roman"/>
              </a:rPr>
              <a:t>The contacts are at the circumference of the sample,</a:t>
            </a:r>
          </a:p>
          <a:p>
            <a:pPr marL="342900" indent="-342900">
              <a:buFont typeface="+mj-lt"/>
              <a:buAutoNum type="alphaLcPeriod"/>
            </a:pPr>
            <a:r>
              <a:rPr lang="en-US" sz="2000" dirty="0">
                <a:latin typeface="Times-Roman"/>
              </a:rPr>
              <a:t>The contacts are sufficiently small,</a:t>
            </a:r>
          </a:p>
          <a:p>
            <a:pPr marL="342900" indent="-342900">
              <a:buFont typeface="+mj-lt"/>
              <a:buAutoNum type="alphaLcPeriod"/>
            </a:pPr>
            <a:r>
              <a:rPr lang="en-US" sz="2000" dirty="0">
                <a:latin typeface="Times-Roman"/>
              </a:rPr>
              <a:t>The sample is uniformly thick</a:t>
            </a:r>
          </a:p>
          <a:p>
            <a:pPr marL="342900" indent="-342900">
              <a:buFont typeface="+mj-lt"/>
              <a:buAutoNum type="alphaLcPeriod"/>
            </a:pPr>
            <a:r>
              <a:rPr lang="en-US" sz="2000" dirty="0">
                <a:latin typeface="Times-Roman"/>
              </a:rPr>
              <a:t>The surface of the sample is singly connected, </a:t>
            </a:r>
            <a:r>
              <a:rPr lang="en-US" sz="2000" i="1" dirty="0">
                <a:latin typeface="Times-Italic"/>
              </a:rPr>
              <a:t>i.e.</a:t>
            </a:r>
            <a:r>
              <a:rPr lang="en-US" sz="2000" dirty="0">
                <a:latin typeface="Times-Roman"/>
              </a:rPr>
              <a:t>, the sample does not contain any </a:t>
            </a:r>
            <a:r>
              <a:rPr lang="fi-FI" sz="2000" dirty="0" err="1">
                <a:latin typeface="Times-Roman"/>
              </a:rPr>
              <a:t>isolated</a:t>
            </a:r>
            <a:r>
              <a:rPr lang="fi-FI" sz="2000" dirty="0">
                <a:latin typeface="Times-Roman"/>
              </a:rPr>
              <a:t> </a:t>
            </a:r>
            <a:r>
              <a:rPr lang="fi-FI" sz="2000" dirty="0" err="1">
                <a:latin typeface="Times-Roman"/>
              </a:rPr>
              <a:t>holes</a:t>
            </a:r>
            <a:r>
              <a:rPr lang="fi-FI" sz="2000" dirty="0">
                <a:latin typeface="Times-Roman"/>
              </a:rPr>
              <a:t>.</a:t>
            </a:r>
            <a:endParaRPr lang="fi-FI" sz="2000" dirty="0"/>
          </a:p>
        </p:txBody>
      </p:sp>
      <p:pic>
        <p:nvPicPr>
          <p:cNvPr id="4" name="Picture 3"/>
          <p:cNvPicPr>
            <a:picLocks noChangeAspect="1"/>
          </p:cNvPicPr>
          <p:nvPr/>
        </p:nvPicPr>
        <p:blipFill rotWithShape="1">
          <a:blip r:embed="rId2"/>
          <a:srcRect r="5287" b="2604"/>
          <a:stretch/>
        </p:blipFill>
        <p:spPr>
          <a:xfrm>
            <a:off x="9394447" y="586492"/>
            <a:ext cx="2754614" cy="1836838"/>
          </a:xfrm>
          <a:prstGeom prst="rect">
            <a:avLst/>
          </a:prstGeom>
        </p:spPr>
      </p:pic>
      <p:pic>
        <p:nvPicPr>
          <p:cNvPr id="5" name="Picture 4"/>
          <p:cNvPicPr>
            <a:picLocks noChangeAspect="1"/>
          </p:cNvPicPr>
          <p:nvPr/>
        </p:nvPicPr>
        <p:blipFill>
          <a:blip r:embed="rId3"/>
          <a:stretch>
            <a:fillRect/>
          </a:stretch>
        </p:blipFill>
        <p:spPr>
          <a:xfrm>
            <a:off x="7925578" y="3652948"/>
            <a:ext cx="1745364" cy="648527"/>
          </a:xfrm>
          <a:prstGeom prst="rect">
            <a:avLst/>
          </a:prstGeom>
        </p:spPr>
      </p:pic>
      <p:sp>
        <p:nvSpPr>
          <p:cNvPr id="6" name="TextBox 5"/>
          <p:cNvSpPr txBox="1"/>
          <p:nvPr/>
        </p:nvSpPr>
        <p:spPr>
          <a:xfrm>
            <a:off x="6647329" y="2967318"/>
            <a:ext cx="5414683" cy="646331"/>
          </a:xfrm>
          <a:prstGeom prst="rect">
            <a:avLst/>
          </a:prstGeom>
          <a:noFill/>
        </p:spPr>
        <p:txBody>
          <a:bodyPr wrap="square" rtlCol="0">
            <a:spAutoFit/>
          </a:bodyPr>
          <a:lstStyle/>
          <a:p>
            <a:r>
              <a:rPr lang="en-US" dirty="0"/>
              <a:t>R</a:t>
            </a:r>
            <a:r>
              <a:rPr lang="en-US" baseline="-25000" dirty="0"/>
              <a:t>12,34</a:t>
            </a:r>
            <a:r>
              <a:rPr lang="en-US" dirty="0"/>
              <a:t> is V</a:t>
            </a:r>
            <a:r>
              <a:rPr lang="en-US" baseline="-25000" dirty="0"/>
              <a:t>34</a:t>
            </a:r>
            <a:r>
              <a:rPr lang="en-US" dirty="0"/>
              <a:t>/I</a:t>
            </a:r>
            <a:r>
              <a:rPr lang="en-US" baseline="-25000" dirty="0"/>
              <a:t>12</a:t>
            </a:r>
            <a:r>
              <a:rPr lang="en-US" dirty="0"/>
              <a:t>, Current should be driven through 1 and 2 and voltage measured across 3 and 4</a:t>
            </a:r>
            <a:endParaRPr lang="fi-FI" dirty="0"/>
          </a:p>
        </p:txBody>
      </p:sp>
      <p:pic>
        <p:nvPicPr>
          <p:cNvPr id="7" name="Picture 6"/>
          <p:cNvPicPr>
            <a:picLocks noChangeAspect="1"/>
          </p:cNvPicPr>
          <p:nvPr/>
        </p:nvPicPr>
        <p:blipFill>
          <a:blip r:embed="rId4"/>
          <a:stretch>
            <a:fillRect/>
          </a:stretch>
        </p:blipFill>
        <p:spPr>
          <a:xfrm>
            <a:off x="7379629" y="5034468"/>
            <a:ext cx="2802600" cy="885933"/>
          </a:xfrm>
          <a:prstGeom prst="rect">
            <a:avLst/>
          </a:prstGeom>
        </p:spPr>
      </p:pic>
      <p:sp>
        <p:nvSpPr>
          <p:cNvPr id="8" name="TextBox 7"/>
          <p:cNvSpPr txBox="1"/>
          <p:nvPr/>
        </p:nvSpPr>
        <p:spPr>
          <a:xfrm>
            <a:off x="7527545" y="4535322"/>
            <a:ext cx="2696701" cy="369332"/>
          </a:xfrm>
          <a:prstGeom prst="rect">
            <a:avLst/>
          </a:prstGeom>
          <a:noFill/>
        </p:spPr>
        <p:txBody>
          <a:bodyPr wrap="square" rtlCol="0">
            <a:spAutoFit/>
          </a:bodyPr>
          <a:lstStyle/>
          <a:p>
            <a:r>
              <a:rPr lang="en-US" dirty="0"/>
              <a:t>Resistivity is given by </a:t>
            </a:r>
            <a:endParaRPr lang="fi-FI" dirty="0"/>
          </a:p>
        </p:txBody>
      </p:sp>
      <p:pic>
        <p:nvPicPr>
          <p:cNvPr id="9" name="Picture 8"/>
          <p:cNvPicPr>
            <a:picLocks noChangeAspect="1"/>
          </p:cNvPicPr>
          <p:nvPr/>
        </p:nvPicPr>
        <p:blipFill>
          <a:blip r:embed="rId5"/>
          <a:stretch>
            <a:fillRect/>
          </a:stretch>
        </p:blipFill>
        <p:spPr>
          <a:xfrm>
            <a:off x="6647329" y="6091513"/>
            <a:ext cx="4969425" cy="197233"/>
          </a:xfrm>
          <a:prstGeom prst="rect">
            <a:avLst/>
          </a:prstGeom>
        </p:spPr>
      </p:pic>
      <p:pic>
        <p:nvPicPr>
          <p:cNvPr id="10" name="Picture 9"/>
          <p:cNvPicPr>
            <a:picLocks noChangeAspect="1"/>
          </p:cNvPicPr>
          <p:nvPr/>
        </p:nvPicPr>
        <p:blipFill rotWithShape="1">
          <a:blip r:embed="rId6"/>
          <a:srcRect l="5614" t="1123"/>
          <a:stretch/>
        </p:blipFill>
        <p:spPr>
          <a:xfrm>
            <a:off x="6647329" y="567807"/>
            <a:ext cx="2747118" cy="2360022"/>
          </a:xfrm>
          <a:prstGeom prst="rect">
            <a:avLst/>
          </a:prstGeom>
        </p:spPr>
      </p:pic>
    </p:spTree>
    <p:extLst>
      <p:ext uri="{BB962C8B-B14F-4D97-AF65-F5344CB8AC3E}">
        <p14:creationId xmlns:p14="http://schemas.microsoft.com/office/powerpoint/2010/main" val="3177066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09484A-B6B3-4EE3-8354-5D0D3C051C6C}"/>
              </a:ext>
            </a:extLst>
          </p:cNvPr>
          <p:cNvPicPr>
            <a:picLocks noChangeAspect="1"/>
          </p:cNvPicPr>
          <p:nvPr/>
        </p:nvPicPr>
        <p:blipFill>
          <a:blip r:embed="rId2"/>
          <a:stretch>
            <a:fillRect/>
          </a:stretch>
        </p:blipFill>
        <p:spPr>
          <a:xfrm>
            <a:off x="6790313" y="626363"/>
            <a:ext cx="5401687" cy="3557710"/>
          </a:xfrm>
          <a:prstGeom prst="rect">
            <a:avLst/>
          </a:prstGeom>
        </p:spPr>
      </p:pic>
      <p:sp>
        <p:nvSpPr>
          <p:cNvPr id="5" name="TextBox 4">
            <a:extLst>
              <a:ext uri="{FF2B5EF4-FFF2-40B4-BE49-F238E27FC236}">
                <a16:creationId xmlns:a16="http://schemas.microsoft.com/office/drawing/2014/main" id="{0EB6FBAA-2BF9-4A31-BBAF-3A89148B5B39}"/>
              </a:ext>
            </a:extLst>
          </p:cNvPr>
          <p:cNvSpPr txBox="1"/>
          <p:nvPr/>
        </p:nvSpPr>
        <p:spPr>
          <a:xfrm>
            <a:off x="0" y="180170"/>
            <a:ext cx="6096000" cy="523220"/>
          </a:xfrm>
          <a:prstGeom prst="rect">
            <a:avLst/>
          </a:prstGeom>
          <a:noFill/>
        </p:spPr>
        <p:txBody>
          <a:bodyPr wrap="square">
            <a:spAutoFit/>
          </a:bodyPr>
          <a:lstStyle/>
          <a:p>
            <a:r>
              <a:rPr lang="en-US" sz="2800" b="1" i="0" u="none" strike="noStrike" baseline="0" dirty="0">
                <a:solidFill>
                  <a:srgbClr val="0000FF"/>
                </a:solidFill>
                <a:latin typeface="Times New Roman" panose="02020603050405020304" pitchFamily="18" charset="0"/>
              </a:rPr>
              <a:t>Hall Effect</a:t>
            </a:r>
            <a:endParaRPr lang="en-FI" sz="2800" dirty="0">
              <a:solidFill>
                <a:srgbClr val="0000FF"/>
              </a:solidFill>
            </a:endParaRPr>
          </a:p>
        </p:txBody>
      </p:sp>
      <p:sp>
        <p:nvSpPr>
          <p:cNvPr id="7" name="TextBox 6">
            <a:extLst>
              <a:ext uri="{FF2B5EF4-FFF2-40B4-BE49-F238E27FC236}">
                <a16:creationId xmlns:a16="http://schemas.microsoft.com/office/drawing/2014/main" id="{056B1566-7CDE-4605-B562-D5624D82F213}"/>
              </a:ext>
            </a:extLst>
          </p:cNvPr>
          <p:cNvSpPr txBox="1"/>
          <p:nvPr/>
        </p:nvSpPr>
        <p:spPr>
          <a:xfrm>
            <a:off x="0" y="937828"/>
            <a:ext cx="6160654" cy="2769989"/>
          </a:xfrm>
          <a:prstGeom prst="rect">
            <a:avLst/>
          </a:prstGeom>
          <a:noFill/>
        </p:spPr>
        <p:txBody>
          <a:bodyPr wrap="square">
            <a:spAutoFit/>
          </a:bodyPr>
          <a:lstStyle/>
          <a:p>
            <a:pPr algn="l"/>
            <a:r>
              <a:rPr lang="en-US" sz="2400" b="0" i="0" u="none" strike="noStrike" baseline="0" dirty="0">
                <a:latin typeface="Times New Roman" panose="02020603050405020304" pitchFamily="18" charset="0"/>
              </a:rPr>
              <a:t>Discovered by </a:t>
            </a:r>
            <a:r>
              <a:rPr lang="en-US" sz="2400" b="0" i="0" dirty="0">
                <a:solidFill>
                  <a:srgbClr val="202122"/>
                </a:solidFill>
                <a:effectLst/>
                <a:latin typeface="Arial" panose="020B0604020202020204" pitchFamily="34" charset="0"/>
              </a:rPr>
              <a:t> </a:t>
            </a:r>
            <a:r>
              <a:rPr lang="en-US" sz="2400" b="0" i="0" u="none" strike="noStrike" dirty="0">
                <a:solidFill>
                  <a:srgbClr val="0645AD"/>
                </a:solidFill>
                <a:effectLst/>
                <a:latin typeface="Arial" panose="020B0604020202020204" pitchFamily="34" charset="0"/>
                <a:hlinkClick r:id="rId3" tooltip="Edwin Hall"/>
              </a:rPr>
              <a:t>Edwin Hall</a:t>
            </a:r>
            <a:r>
              <a:rPr lang="en-US" sz="2400" b="0" i="0" dirty="0">
                <a:solidFill>
                  <a:srgbClr val="202122"/>
                </a:solidFill>
                <a:effectLst/>
                <a:latin typeface="Arial" panose="020B0604020202020204" pitchFamily="34" charset="0"/>
              </a:rPr>
              <a:t> in 1879</a:t>
            </a:r>
          </a:p>
          <a:p>
            <a:pPr algn="l"/>
            <a:endParaRPr lang="en-US" sz="2400" b="0" i="0" u="none" strike="noStrike" baseline="0" dirty="0">
              <a:latin typeface="Times New Roman" panose="02020603050405020304" pitchFamily="18" charset="0"/>
            </a:endParaRPr>
          </a:p>
          <a:p>
            <a:pPr marL="285750" indent="-285750" algn="just">
              <a:buFont typeface="Wingdings" panose="05000000000000000000" pitchFamily="2" charset="2"/>
              <a:buChar char="v"/>
            </a:pPr>
            <a:r>
              <a:rPr lang="en-US" sz="1800" b="0" i="0" u="none" strike="noStrike" baseline="0" dirty="0">
                <a:latin typeface="Times New Roman" panose="02020603050405020304" pitchFamily="18" charset="0"/>
              </a:rPr>
              <a:t>The Hall effect is basic to solid-state physics and an important diagnostic tool for the characterization of materials – particularly semi-conductors. </a:t>
            </a:r>
          </a:p>
          <a:p>
            <a:pPr marL="285750" indent="-285750" algn="just">
              <a:buFont typeface="Wingdings" panose="05000000000000000000" pitchFamily="2" charset="2"/>
              <a:buChar char="v"/>
            </a:pPr>
            <a:endParaRPr lang="en-US" dirty="0">
              <a:latin typeface="Times New Roman" panose="02020603050405020304" pitchFamily="18" charset="0"/>
            </a:endParaRPr>
          </a:p>
          <a:p>
            <a:pPr marL="285750" indent="-285750" algn="just">
              <a:buFont typeface="Wingdings" panose="05000000000000000000" pitchFamily="2" charset="2"/>
              <a:buChar char="v"/>
            </a:pPr>
            <a:r>
              <a:rPr lang="en-US" sz="1800" b="0" i="0" u="none" strike="noStrike" baseline="0" dirty="0">
                <a:latin typeface="Times New Roman" panose="02020603050405020304" pitchFamily="18" charset="0"/>
              </a:rPr>
              <a:t>It provides a direct determination of both the sign of the charge carriers, </a:t>
            </a:r>
            <a:r>
              <a:rPr lang="en-US" sz="1800" b="0" i="1" u="none" strike="noStrike" baseline="0" dirty="0">
                <a:latin typeface="Times New Roman" panose="02020603050405020304" pitchFamily="18" charset="0"/>
              </a:rPr>
              <a:t>e.g. </a:t>
            </a:r>
            <a:r>
              <a:rPr lang="en-US" sz="1800" b="0" i="0" u="none" strike="noStrike" baseline="0" dirty="0">
                <a:latin typeface="Times New Roman" panose="02020603050405020304" pitchFamily="18" charset="0"/>
              </a:rPr>
              <a:t>electron or holes, and their density in each sample.</a:t>
            </a:r>
            <a:endParaRPr lang="en-FI" dirty="0"/>
          </a:p>
        </p:txBody>
      </p:sp>
      <p:sp>
        <p:nvSpPr>
          <p:cNvPr id="9" name="TextBox 8">
            <a:extLst>
              <a:ext uri="{FF2B5EF4-FFF2-40B4-BE49-F238E27FC236}">
                <a16:creationId xmlns:a16="http://schemas.microsoft.com/office/drawing/2014/main" id="{49A0DCAC-58D1-4A95-B19D-2237EF7DFB2A}"/>
              </a:ext>
            </a:extLst>
          </p:cNvPr>
          <p:cNvSpPr txBox="1"/>
          <p:nvPr/>
        </p:nvSpPr>
        <p:spPr>
          <a:xfrm>
            <a:off x="27708" y="4996919"/>
            <a:ext cx="12265891" cy="646331"/>
          </a:xfrm>
          <a:prstGeom prst="rect">
            <a:avLst/>
          </a:prstGeom>
          <a:noFill/>
        </p:spPr>
        <p:txBody>
          <a:bodyPr wrap="square">
            <a:spAutoFit/>
          </a:bodyPr>
          <a:lstStyle/>
          <a:p>
            <a:r>
              <a:rPr lang="en-US" b="0" i="0" dirty="0">
                <a:solidFill>
                  <a:srgbClr val="7030A0"/>
                </a:solidFill>
                <a:effectLst/>
                <a:latin typeface="Times New Roman" panose="02020603050405020304" pitchFamily="18" charset="0"/>
              </a:rPr>
              <a:t>E.H. Hall: "On a New Action of the Magnet on Electric Currents". </a:t>
            </a:r>
            <a:r>
              <a:rPr lang="en-US" b="0" i="1" dirty="0">
                <a:solidFill>
                  <a:srgbClr val="7030A0"/>
                </a:solidFill>
                <a:effectLst/>
                <a:latin typeface="Times New Roman" panose="02020603050405020304" pitchFamily="18" charset="0"/>
              </a:rPr>
              <a:t>American Journal of Mathematics</a:t>
            </a:r>
            <a:r>
              <a:rPr lang="en-US" b="0" i="0" dirty="0">
                <a:solidFill>
                  <a:srgbClr val="7030A0"/>
                </a:solidFill>
                <a:effectLst/>
                <a:latin typeface="Times New Roman" panose="02020603050405020304" pitchFamily="18" charset="0"/>
              </a:rPr>
              <a:t> vol 2, 1879, p.287-292</a:t>
            </a:r>
            <a:br>
              <a:rPr lang="en-US" dirty="0"/>
            </a:br>
            <a:endParaRPr lang="en-FI" dirty="0"/>
          </a:p>
        </p:txBody>
      </p:sp>
    </p:spTree>
    <p:extLst>
      <p:ext uri="{BB962C8B-B14F-4D97-AF65-F5344CB8AC3E}">
        <p14:creationId xmlns:p14="http://schemas.microsoft.com/office/powerpoint/2010/main" val="2063179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24F2BE-2C13-40BD-AFED-C7A11D9EF31A}"/>
              </a:ext>
            </a:extLst>
          </p:cNvPr>
          <p:cNvSpPr txBox="1"/>
          <p:nvPr/>
        </p:nvSpPr>
        <p:spPr>
          <a:xfrm>
            <a:off x="415636" y="1108362"/>
            <a:ext cx="11360728" cy="5262979"/>
          </a:xfrm>
          <a:prstGeom prst="rect">
            <a:avLst/>
          </a:prstGeom>
          <a:noFill/>
        </p:spPr>
        <p:txBody>
          <a:bodyPr wrap="square" rtlCol="0">
            <a:spAutoFit/>
          </a:bodyPr>
          <a:lstStyle/>
          <a:p>
            <a:pPr marL="342900" indent="-342900">
              <a:buFont typeface="Wingdings" panose="05000000000000000000" pitchFamily="2" charset="2"/>
              <a:buChar char="Ø"/>
            </a:pPr>
            <a:r>
              <a:rPr lang="en-US" sz="2400" b="1" dirty="0"/>
              <a:t>Why semiconductors </a:t>
            </a:r>
          </a:p>
          <a:p>
            <a:endParaRPr lang="en-US" sz="2400" b="1" dirty="0"/>
          </a:p>
          <a:p>
            <a:pPr marL="342900" indent="-342900">
              <a:buFont typeface="Wingdings" panose="05000000000000000000" pitchFamily="2" charset="2"/>
              <a:buChar char="Ø"/>
            </a:pPr>
            <a:r>
              <a:rPr lang="en-US" sz="2400" b="1" dirty="0"/>
              <a:t>Well-known semiconductors</a:t>
            </a:r>
          </a:p>
          <a:p>
            <a:endParaRPr lang="en-US" sz="2400" b="1" dirty="0"/>
          </a:p>
          <a:p>
            <a:pPr marL="342900" indent="-342900">
              <a:buFont typeface="Wingdings" panose="05000000000000000000" pitchFamily="2" charset="2"/>
              <a:buChar char="Ø"/>
            </a:pPr>
            <a:r>
              <a:rPr lang="en-US" sz="2400" b="1" dirty="0"/>
              <a:t>Theory of semiconductor physics</a:t>
            </a:r>
          </a:p>
          <a:p>
            <a:endParaRPr lang="en-US" sz="2400" b="1" dirty="0"/>
          </a:p>
          <a:p>
            <a:pPr marL="342900" indent="-342900">
              <a:buFont typeface="Wingdings" panose="05000000000000000000" pitchFamily="2" charset="2"/>
              <a:buChar char="Ø"/>
            </a:pPr>
            <a:r>
              <a:rPr lang="en-US" sz="2400" b="1" dirty="0">
                <a:solidFill>
                  <a:srgbClr val="322737"/>
                </a:solidFill>
              </a:rPr>
              <a:t>B</a:t>
            </a:r>
            <a:r>
              <a:rPr lang="en-US" sz="2400" b="1" i="0" dirty="0">
                <a:solidFill>
                  <a:srgbClr val="322737"/>
                </a:solidFill>
                <a:effectLst/>
              </a:rPr>
              <a:t>asic idea of doping</a:t>
            </a:r>
            <a:r>
              <a:rPr lang="en-US" sz="2400" b="1" dirty="0"/>
              <a:t> (p-type and n-type)</a:t>
            </a:r>
          </a:p>
          <a:p>
            <a:endParaRPr lang="en-US" sz="2400" b="1" dirty="0"/>
          </a:p>
          <a:p>
            <a:pPr marL="342900" indent="-342900">
              <a:buFont typeface="Wingdings" panose="05000000000000000000" pitchFamily="2" charset="2"/>
              <a:buChar char="Ø"/>
            </a:pPr>
            <a:r>
              <a:rPr lang="en-US" sz="2400" b="1" dirty="0"/>
              <a:t>Resistivity of semiconductors</a:t>
            </a:r>
          </a:p>
          <a:p>
            <a:pPr marL="342900" indent="-342900">
              <a:buFont typeface="Wingdings" panose="05000000000000000000" pitchFamily="2" charset="2"/>
              <a:buChar char="Ø"/>
            </a:pPr>
            <a:endParaRPr lang="en-US" sz="2400" b="1" dirty="0"/>
          </a:p>
          <a:p>
            <a:pPr marL="342900" indent="-342900">
              <a:buFont typeface="Wingdings" panose="05000000000000000000" pitchFamily="2" charset="2"/>
              <a:buChar char="Ø"/>
            </a:pPr>
            <a:r>
              <a:rPr lang="en-US" sz="2400" b="1" dirty="0"/>
              <a:t>Measurement of resistivity</a:t>
            </a:r>
          </a:p>
          <a:p>
            <a:pPr marL="342900" indent="-342900">
              <a:buFont typeface="Wingdings" panose="05000000000000000000" pitchFamily="2" charset="2"/>
              <a:buChar char="Ø"/>
            </a:pPr>
            <a:endParaRPr lang="en-US" sz="2400" b="1" dirty="0"/>
          </a:p>
          <a:p>
            <a:pPr marL="342900" indent="-342900">
              <a:buFont typeface="Wingdings" panose="05000000000000000000" pitchFamily="2" charset="2"/>
              <a:buChar char="Ø"/>
            </a:pPr>
            <a:r>
              <a:rPr lang="en-US" sz="2400" b="1" dirty="0"/>
              <a:t>Hall effect and measurement </a:t>
            </a:r>
          </a:p>
          <a:p>
            <a:pPr marL="342900" indent="-342900">
              <a:buFont typeface="Wingdings" panose="05000000000000000000" pitchFamily="2" charset="2"/>
              <a:buChar char="Ø"/>
            </a:pPr>
            <a:endParaRPr lang="en-FI" sz="2400" b="1" dirty="0"/>
          </a:p>
        </p:txBody>
      </p:sp>
      <p:sp>
        <p:nvSpPr>
          <p:cNvPr id="6" name="TextBox 5">
            <a:extLst>
              <a:ext uri="{FF2B5EF4-FFF2-40B4-BE49-F238E27FC236}">
                <a16:creationId xmlns:a16="http://schemas.microsoft.com/office/drawing/2014/main" id="{F66971F5-7133-4734-8FAF-6985EE3506B3}"/>
              </a:ext>
            </a:extLst>
          </p:cNvPr>
          <p:cNvSpPr txBox="1"/>
          <p:nvPr/>
        </p:nvSpPr>
        <p:spPr>
          <a:xfrm>
            <a:off x="4073236" y="0"/>
            <a:ext cx="6096000" cy="707886"/>
          </a:xfrm>
          <a:prstGeom prst="rect">
            <a:avLst/>
          </a:prstGeom>
          <a:noFill/>
        </p:spPr>
        <p:txBody>
          <a:bodyPr wrap="square">
            <a:spAutoFit/>
          </a:bodyPr>
          <a:lstStyle/>
          <a:p>
            <a:r>
              <a:rPr lang="en-US" sz="4000" b="1" dirty="0"/>
              <a:t>Learning outcomes</a:t>
            </a:r>
          </a:p>
        </p:txBody>
      </p:sp>
    </p:spTree>
    <p:extLst>
      <p:ext uri="{BB962C8B-B14F-4D97-AF65-F5344CB8AC3E}">
        <p14:creationId xmlns:p14="http://schemas.microsoft.com/office/powerpoint/2010/main" val="41329578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7415" y="1096391"/>
            <a:ext cx="4088131" cy="2639355"/>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632" y="835020"/>
            <a:ext cx="3869377" cy="3354644"/>
          </a:xfrm>
          <a:prstGeom prst="rect">
            <a:avLst/>
          </a:prstGeom>
        </p:spPr>
      </p:pic>
      <p:sp>
        <p:nvSpPr>
          <p:cNvPr id="4" name="TextBox 3"/>
          <p:cNvSpPr txBox="1"/>
          <p:nvPr/>
        </p:nvSpPr>
        <p:spPr>
          <a:xfrm>
            <a:off x="1265478" y="214239"/>
            <a:ext cx="2495683" cy="369332"/>
          </a:xfrm>
          <a:prstGeom prst="rect">
            <a:avLst/>
          </a:prstGeom>
          <a:noFill/>
        </p:spPr>
        <p:txBody>
          <a:bodyPr wrap="none" rtlCol="0">
            <a:spAutoFit/>
          </a:bodyPr>
          <a:lstStyle/>
          <a:p>
            <a:r>
              <a:rPr lang="fi-FI" dirty="0" err="1"/>
              <a:t>Resistivity</a:t>
            </a:r>
            <a:r>
              <a:rPr lang="fi-FI" dirty="0"/>
              <a:t> </a:t>
            </a:r>
            <a:r>
              <a:rPr lang="fi-FI" dirty="0" err="1"/>
              <a:t>Measurement</a:t>
            </a:r>
            <a:endParaRPr lang="fi-FI" dirty="0"/>
          </a:p>
        </p:txBody>
      </p:sp>
      <p:sp>
        <p:nvSpPr>
          <p:cNvPr id="5" name="TextBox 4"/>
          <p:cNvSpPr txBox="1"/>
          <p:nvPr/>
        </p:nvSpPr>
        <p:spPr>
          <a:xfrm>
            <a:off x="7470481" y="214239"/>
            <a:ext cx="1922001" cy="369332"/>
          </a:xfrm>
          <a:prstGeom prst="rect">
            <a:avLst/>
          </a:prstGeom>
          <a:noFill/>
        </p:spPr>
        <p:txBody>
          <a:bodyPr wrap="none" rtlCol="0">
            <a:spAutoFit/>
          </a:bodyPr>
          <a:lstStyle/>
          <a:p>
            <a:r>
              <a:rPr lang="fi-FI" dirty="0"/>
              <a:t>Hall </a:t>
            </a:r>
            <a:r>
              <a:rPr lang="fi-FI" dirty="0" err="1"/>
              <a:t>Measurement</a:t>
            </a:r>
            <a:endParaRPr lang="fi-FI" dirty="0"/>
          </a:p>
        </p:txBody>
      </p:sp>
      <p:sp>
        <p:nvSpPr>
          <p:cNvPr id="6" name="TextBox 5"/>
          <p:cNvSpPr txBox="1"/>
          <p:nvPr/>
        </p:nvSpPr>
        <p:spPr>
          <a:xfrm>
            <a:off x="1559470" y="4333809"/>
            <a:ext cx="1799210" cy="2031325"/>
          </a:xfrm>
          <a:prstGeom prst="rect">
            <a:avLst/>
          </a:prstGeom>
          <a:noFill/>
        </p:spPr>
        <p:txBody>
          <a:bodyPr wrap="none" rtlCol="0">
            <a:spAutoFit/>
          </a:bodyPr>
          <a:lstStyle/>
          <a:p>
            <a:pPr algn="ctr"/>
            <a:r>
              <a:rPr lang="fi-FI" dirty="0" err="1"/>
              <a:t>Ohm’s</a:t>
            </a:r>
            <a:r>
              <a:rPr lang="fi-FI" dirty="0"/>
              <a:t> </a:t>
            </a:r>
            <a:r>
              <a:rPr lang="fi-FI" dirty="0" err="1"/>
              <a:t>Law</a:t>
            </a:r>
            <a:r>
              <a:rPr lang="fi-FI" dirty="0"/>
              <a:t> V=I*R</a:t>
            </a:r>
          </a:p>
          <a:p>
            <a:pPr algn="ctr"/>
            <a:endParaRPr lang="fi-FI" dirty="0"/>
          </a:p>
          <a:p>
            <a:pPr algn="ctr"/>
            <a:r>
              <a:rPr lang="fi-FI" dirty="0"/>
              <a:t> R=V/I</a:t>
            </a:r>
          </a:p>
          <a:p>
            <a:pPr algn="ctr"/>
            <a:endParaRPr lang="fi-FI" dirty="0"/>
          </a:p>
          <a:p>
            <a:pPr algn="ctr"/>
            <a:r>
              <a:rPr lang="fi-FI" dirty="0"/>
              <a:t>R=</a:t>
            </a:r>
            <a:r>
              <a:rPr lang="el-GR" dirty="0"/>
              <a:t>ρ</a:t>
            </a:r>
            <a:r>
              <a:rPr lang="fi-FI" dirty="0"/>
              <a:t>L/(w*t)</a:t>
            </a:r>
          </a:p>
          <a:p>
            <a:pPr algn="ctr"/>
            <a:endParaRPr lang="fi-FI" dirty="0"/>
          </a:p>
          <a:p>
            <a:pPr algn="ctr"/>
            <a:r>
              <a:rPr lang="fi-FI" dirty="0" err="1"/>
              <a:t>So</a:t>
            </a:r>
            <a:r>
              <a:rPr lang="fi-FI" dirty="0"/>
              <a:t>   </a:t>
            </a:r>
            <a:r>
              <a:rPr lang="el-GR" dirty="0"/>
              <a:t>ρ</a:t>
            </a:r>
            <a:r>
              <a:rPr lang="fi-FI" dirty="0"/>
              <a:t>=R(w*t)/L</a:t>
            </a:r>
          </a:p>
        </p:txBody>
      </p:sp>
      <p:sp>
        <p:nvSpPr>
          <p:cNvPr id="7" name="TextBox 6"/>
          <p:cNvSpPr txBox="1"/>
          <p:nvPr/>
        </p:nvSpPr>
        <p:spPr>
          <a:xfrm>
            <a:off x="6725082" y="4124581"/>
            <a:ext cx="3533613" cy="2031325"/>
          </a:xfrm>
          <a:prstGeom prst="rect">
            <a:avLst/>
          </a:prstGeom>
          <a:noFill/>
        </p:spPr>
        <p:txBody>
          <a:bodyPr wrap="square" rtlCol="0">
            <a:spAutoFit/>
          </a:bodyPr>
          <a:lstStyle/>
          <a:p>
            <a:pPr algn="ctr"/>
            <a:r>
              <a:rPr lang="fi-FI" dirty="0"/>
              <a:t>V</a:t>
            </a:r>
            <a:r>
              <a:rPr lang="fi-FI" baseline="-25000" dirty="0"/>
              <a:t>H</a:t>
            </a:r>
            <a:r>
              <a:rPr lang="fi-FI" dirty="0"/>
              <a:t>=R</a:t>
            </a:r>
            <a:r>
              <a:rPr lang="fi-FI" baseline="-25000" dirty="0"/>
              <a:t>H</a:t>
            </a:r>
            <a:r>
              <a:rPr lang="fi-FI" dirty="0"/>
              <a:t> I*B/t,  R</a:t>
            </a:r>
            <a:r>
              <a:rPr lang="fi-FI" baseline="-25000" dirty="0"/>
              <a:t>H</a:t>
            </a:r>
            <a:r>
              <a:rPr lang="fi-FI" dirty="0"/>
              <a:t> Hall </a:t>
            </a:r>
            <a:r>
              <a:rPr lang="fi-FI" dirty="0" err="1"/>
              <a:t>coefficient</a:t>
            </a:r>
            <a:endParaRPr lang="fi-FI" dirty="0"/>
          </a:p>
          <a:p>
            <a:pPr algn="ctr"/>
            <a:endParaRPr lang="fi-FI" dirty="0"/>
          </a:p>
          <a:p>
            <a:pPr algn="ctr"/>
            <a:r>
              <a:rPr lang="fi-FI" dirty="0"/>
              <a:t>  R</a:t>
            </a:r>
            <a:r>
              <a:rPr lang="fi-FI" baseline="-25000" dirty="0"/>
              <a:t>H</a:t>
            </a:r>
            <a:r>
              <a:rPr lang="fi-FI" dirty="0"/>
              <a:t>=1/(n*e), n is </a:t>
            </a:r>
            <a:r>
              <a:rPr lang="fi-FI" dirty="0" err="1"/>
              <a:t>charge</a:t>
            </a:r>
            <a:r>
              <a:rPr lang="fi-FI" dirty="0"/>
              <a:t> </a:t>
            </a:r>
            <a:r>
              <a:rPr lang="fi-FI" dirty="0" err="1"/>
              <a:t>carrier</a:t>
            </a:r>
            <a:endParaRPr lang="fi-FI" dirty="0"/>
          </a:p>
          <a:p>
            <a:pPr algn="ctr"/>
            <a:endParaRPr lang="fi-FI" dirty="0"/>
          </a:p>
          <a:p>
            <a:pPr algn="ctr"/>
            <a:r>
              <a:rPr lang="fi-FI" dirty="0"/>
              <a:t> </a:t>
            </a:r>
            <a:r>
              <a:rPr lang="fi-FI" dirty="0" err="1"/>
              <a:t>density</a:t>
            </a:r>
            <a:r>
              <a:rPr lang="fi-FI" dirty="0"/>
              <a:t> and e is </a:t>
            </a:r>
            <a:r>
              <a:rPr lang="fi-FI" dirty="0" err="1"/>
              <a:t>electronic</a:t>
            </a:r>
            <a:r>
              <a:rPr lang="fi-FI" dirty="0"/>
              <a:t> </a:t>
            </a:r>
            <a:r>
              <a:rPr lang="fi-FI" dirty="0" err="1"/>
              <a:t>charge</a:t>
            </a:r>
            <a:endParaRPr lang="fi-FI" dirty="0"/>
          </a:p>
          <a:p>
            <a:pPr algn="ctr"/>
            <a:endParaRPr lang="fi-FI" dirty="0"/>
          </a:p>
          <a:p>
            <a:pPr algn="ctr"/>
            <a:r>
              <a:rPr lang="fi-FI" dirty="0"/>
              <a:t>      n= 1/(R</a:t>
            </a:r>
            <a:r>
              <a:rPr lang="fi-FI" baseline="-25000" dirty="0"/>
              <a:t>H</a:t>
            </a:r>
            <a:r>
              <a:rPr lang="fi-FI" dirty="0"/>
              <a:t>*e)</a:t>
            </a:r>
          </a:p>
        </p:txBody>
      </p:sp>
    </p:spTree>
    <p:extLst>
      <p:ext uri="{BB962C8B-B14F-4D97-AF65-F5344CB8AC3E}">
        <p14:creationId xmlns:p14="http://schemas.microsoft.com/office/powerpoint/2010/main" val="40675788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28041" y="192343"/>
            <a:ext cx="6448426" cy="3705481"/>
          </a:xfrm>
          <a:prstGeom prst="rect">
            <a:avLst/>
          </a:prstGeom>
        </p:spPr>
      </p:pic>
      <p:pic>
        <p:nvPicPr>
          <p:cNvPr id="3" name="Picture 2"/>
          <p:cNvPicPr>
            <a:picLocks noChangeAspect="1"/>
          </p:cNvPicPr>
          <p:nvPr/>
        </p:nvPicPr>
        <p:blipFill rotWithShape="1">
          <a:blip r:embed="rId3"/>
          <a:srcRect t="23927" r="14170" b="22086"/>
          <a:stretch/>
        </p:blipFill>
        <p:spPr>
          <a:xfrm>
            <a:off x="2745435" y="4386019"/>
            <a:ext cx="2857202" cy="681927"/>
          </a:xfrm>
          <a:prstGeom prst="rect">
            <a:avLst/>
          </a:prstGeom>
        </p:spPr>
      </p:pic>
      <p:pic>
        <p:nvPicPr>
          <p:cNvPr id="4" name="Picture 3"/>
          <p:cNvPicPr>
            <a:picLocks noChangeAspect="1"/>
          </p:cNvPicPr>
          <p:nvPr/>
        </p:nvPicPr>
        <p:blipFill>
          <a:blip r:embed="rId4"/>
          <a:stretch>
            <a:fillRect/>
          </a:stretch>
        </p:blipFill>
        <p:spPr>
          <a:xfrm>
            <a:off x="7023233" y="4188387"/>
            <a:ext cx="2609819" cy="778820"/>
          </a:xfrm>
          <a:prstGeom prst="rect">
            <a:avLst/>
          </a:prstGeom>
        </p:spPr>
      </p:pic>
      <p:pic>
        <p:nvPicPr>
          <p:cNvPr id="5" name="Picture 4"/>
          <p:cNvPicPr>
            <a:picLocks noChangeAspect="1"/>
          </p:cNvPicPr>
          <p:nvPr/>
        </p:nvPicPr>
        <p:blipFill rotWithShape="1">
          <a:blip r:embed="rId5"/>
          <a:srcRect t="21581" r="1222" b="24870"/>
          <a:stretch/>
        </p:blipFill>
        <p:spPr>
          <a:xfrm>
            <a:off x="1019739" y="5556141"/>
            <a:ext cx="5968374" cy="883404"/>
          </a:xfrm>
          <a:prstGeom prst="rect">
            <a:avLst/>
          </a:prstGeom>
        </p:spPr>
      </p:pic>
      <p:pic>
        <p:nvPicPr>
          <p:cNvPr id="6" name="Picture 5"/>
          <p:cNvPicPr>
            <a:picLocks noChangeAspect="1"/>
          </p:cNvPicPr>
          <p:nvPr/>
        </p:nvPicPr>
        <p:blipFill>
          <a:blip r:embed="rId6"/>
          <a:stretch>
            <a:fillRect/>
          </a:stretch>
        </p:blipFill>
        <p:spPr>
          <a:xfrm>
            <a:off x="7635580" y="5556141"/>
            <a:ext cx="2081775" cy="621810"/>
          </a:xfrm>
          <a:prstGeom prst="rect">
            <a:avLst/>
          </a:prstGeom>
        </p:spPr>
      </p:pic>
      <p:sp>
        <p:nvSpPr>
          <p:cNvPr id="7" name="TextBox 6"/>
          <p:cNvSpPr txBox="1"/>
          <p:nvPr/>
        </p:nvSpPr>
        <p:spPr>
          <a:xfrm>
            <a:off x="58738" y="98002"/>
            <a:ext cx="2083647" cy="461665"/>
          </a:xfrm>
          <a:prstGeom prst="rect">
            <a:avLst/>
          </a:prstGeom>
          <a:noFill/>
        </p:spPr>
        <p:txBody>
          <a:bodyPr wrap="none" rtlCol="0">
            <a:spAutoFit/>
          </a:bodyPr>
          <a:lstStyle/>
          <a:p>
            <a:r>
              <a:rPr lang="fi-FI" sz="2400" dirty="0"/>
              <a:t>Hall </a:t>
            </a:r>
            <a:r>
              <a:rPr lang="fi-FI" sz="2400" dirty="0" err="1"/>
              <a:t>Coefficient</a:t>
            </a:r>
            <a:endParaRPr lang="fi-FI" sz="2400" dirty="0"/>
          </a:p>
        </p:txBody>
      </p:sp>
    </p:spTree>
    <p:extLst>
      <p:ext uri="{BB962C8B-B14F-4D97-AF65-F5344CB8AC3E}">
        <p14:creationId xmlns:p14="http://schemas.microsoft.com/office/powerpoint/2010/main" val="1007890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F21AF58-5FDE-40AF-BBE3-A18BC4A57383}"/>
              </a:ext>
            </a:extLst>
          </p:cNvPr>
          <p:cNvSpPr/>
          <p:nvPr/>
        </p:nvSpPr>
        <p:spPr>
          <a:xfrm>
            <a:off x="0" y="119297"/>
            <a:ext cx="1301959" cy="369332"/>
          </a:xfrm>
          <a:prstGeom prst="rect">
            <a:avLst/>
          </a:prstGeom>
        </p:spPr>
        <p:txBody>
          <a:bodyPr wrap="none">
            <a:spAutoFit/>
          </a:bodyPr>
          <a:lstStyle/>
          <a:p>
            <a:r>
              <a:rPr lang="en-US" dirty="0">
                <a:latin typeface="CMBX12"/>
              </a:rPr>
              <a:t>Germanium</a:t>
            </a:r>
            <a:endParaRPr lang="en-FI" dirty="0"/>
          </a:p>
        </p:txBody>
      </p:sp>
      <p:pic>
        <p:nvPicPr>
          <p:cNvPr id="3" name="Picture 2">
            <a:extLst>
              <a:ext uri="{FF2B5EF4-FFF2-40B4-BE49-F238E27FC236}">
                <a16:creationId xmlns:a16="http://schemas.microsoft.com/office/drawing/2014/main" id="{E718FEEF-3BCB-47DD-A854-34026754E92B}"/>
              </a:ext>
            </a:extLst>
          </p:cNvPr>
          <p:cNvPicPr>
            <a:picLocks noChangeAspect="1"/>
          </p:cNvPicPr>
          <p:nvPr/>
        </p:nvPicPr>
        <p:blipFill>
          <a:blip r:embed="rId2"/>
          <a:stretch>
            <a:fillRect/>
          </a:stretch>
        </p:blipFill>
        <p:spPr>
          <a:xfrm>
            <a:off x="164122" y="1032416"/>
            <a:ext cx="2020200" cy="729000"/>
          </a:xfrm>
          <a:prstGeom prst="rect">
            <a:avLst/>
          </a:prstGeom>
        </p:spPr>
      </p:pic>
      <p:pic>
        <p:nvPicPr>
          <p:cNvPr id="4" name="Picture 3">
            <a:extLst>
              <a:ext uri="{FF2B5EF4-FFF2-40B4-BE49-F238E27FC236}">
                <a16:creationId xmlns:a16="http://schemas.microsoft.com/office/drawing/2014/main" id="{BA093421-6157-48A4-822D-C54D36F9D7A4}"/>
              </a:ext>
            </a:extLst>
          </p:cNvPr>
          <p:cNvPicPr>
            <a:picLocks noChangeAspect="1"/>
          </p:cNvPicPr>
          <p:nvPr/>
        </p:nvPicPr>
        <p:blipFill>
          <a:blip r:embed="rId3"/>
          <a:stretch>
            <a:fillRect/>
          </a:stretch>
        </p:blipFill>
        <p:spPr>
          <a:xfrm>
            <a:off x="2184322" y="1032416"/>
            <a:ext cx="2680650" cy="787320"/>
          </a:xfrm>
          <a:prstGeom prst="rect">
            <a:avLst/>
          </a:prstGeom>
        </p:spPr>
      </p:pic>
      <p:pic>
        <p:nvPicPr>
          <p:cNvPr id="5" name="Picture 4">
            <a:extLst>
              <a:ext uri="{FF2B5EF4-FFF2-40B4-BE49-F238E27FC236}">
                <a16:creationId xmlns:a16="http://schemas.microsoft.com/office/drawing/2014/main" id="{D12F92E9-3C59-496E-95B4-0E71FFDC95EF}"/>
              </a:ext>
            </a:extLst>
          </p:cNvPr>
          <p:cNvPicPr>
            <a:picLocks noChangeAspect="1"/>
          </p:cNvPicPr>
          <p:nvPr/>
        </p:nvPicPr>
        <p:blipFill>
          <a:blip r:embed="rId4"/>
          <a:stretch>
            <a:fillRect/>
          </a:stretch>
        </p:blipFill>
        <p:spPr>
          <a:xfrm>
            <a:off x="5724284" y="334347"/>
            <a:ext cx="2962186" cy="3227081"/>
          </a:xfrm>
          <a:prstGeom prst="rect">
            <a:avLst/>
          </a:prstGeom>
        </p:spPr>
      </p:pic>
      <p:pic>
        <p:nvPicPr>
          <p:cNvPr id="6" name="Picture 5">
            <a:extLst>
              <a:ext uri="{FF2B5EF4-FFF2-40B4-BE49-F238E27FC236}">
                <a16:creationId xmlns:a16="http://schemas.microsoft.com/office/drawing/2014/main" id="{A8F1FB11-2B8B-4C10-9440-D83E36E8C350}"/>
              </a:ext>
            </a:extLst>
          </p:cNvPr>
          <p:cNvPicPr>
            <a:picLocks noChangeAspect="1"/>
          </p:cNvPicPr>
          <p:nvPr/>
        </p:nvPicPr>
        <p:blipFill>
          <a:blip r:embed="rId5"/>
          <a:stretch>
            <a:fillRect/>
          </a:stretch>
        </p:blipFill>
        <p:spPr>
          <a:xfrm>
            <a:off x="8793765" y="3664296"/>
            <a:ext cx="3324548" cy="3175304"/>
          </a:xfrm>
          <a:prstGeom prst="rect">
            <a:avLst/>
          </a:prstGeom>
        </p:spPr>
      </p:pic>
      <p:pic>
        <p:nvPicPr>
          <p:cNvPr id="7" name="Picture 6">
            <a:extLst>
              <a:ext uri="{FF2B5EF4-FFF2-40B4-BE49-F238E27FC236}">
                <a16:creationId xmlns:a16="http://schemas.microsoft.com/office/drawing/2014/main" id="{C4C93CD7-4E13-4BD4-AEC7-A45743071117}"/>
              </a:ext>
            </a:extLst>
          </p:cNvPr>
          <p:cNvPicPr>
            <a:picLocks noChangeAspect="1"/>
          </p:cNvPicPr>
          <p:nvPr/>
        </p:nvPicPr>
        <p:blipFill>
          <a:blip r:embed="rId6"/>
          <a:stretch>
            <a:fillRect/>
          </a:stretch>
        </p:blipFill>
        <p:spPr>
          <a:xfrm>
            <a:off x="73687" y="2512172"/>
            <a:ext cx="4871101" cy="3804241"/>
          </a:xfrm>
          <a:prstGeom prst="rect">
            <a:avLst/>
          </a:prstGeom>
        </p:spPr>
      </p:pic>
      <p:sp>
        <p:nvSpPr>
          <p:cNvPr id="9" name="TextBox 8">
            <a:extLst>
              <a:ext uri="{FF2B5EF4-FFF2-40B4-BE49-F238E27FC236}">
                <a16:creationId xmlns:a16="http://schemas.microsoft.com/office/drawing/2014/main" id="{E4C3CDD7-F853-4821-B40A-038EBEFE09EF}"/>
              </a:ext>
            </a:extLst>
          </p:cNvPr>
          <p:cNvSpPr txBox="1"/>
          <p:nvPr/>
        </p:nvSpPr>
        <p:spPr>
          <a:xfrm>
            <a:off x="872955" y="1947888"/>
            <a:ext cx="3272563" cy="369332"/>
          </a:xfrm>
          <a:prstGeom prst="rect">
            <a:avLst/>
          </a:prstGeom>
          <a:noFill/>
        </p:spPr>
        <p:txBody>
          <a:bodyPr wrap="none" rtlCol="0">
            <a:spAutoFit/>
          </a:bodyPr>
          <a:lstStyle/>
          <a:p>
            <a:r>
              <a:rPr lang="en-US" dirty="0"/>
              <a:t>The band gap </a:t>
            </a:r>
            <a:r>
              <a:rPr lang="en-US" dirty="0" err="1"/>
              <a:t>E</a:t>
            </a:r>
            <a:r>
              <a:rPr lang="en-US" baseline="-25000" dirty="0" err="1"/>
              <a:t>g</a:t>
            </a:r>
            <a:r>
              <a:rPr lang="en-US" dirty="0"/>
              <a:t>=0.727±0.001 eV</a:t>
            </a:r>
            <a:endParaRPr lang="en-FI" dirty="0"/>
          </a:p>
        </p:txBody>
      </p:sp>
      <p:pic>
        <p:nvPicPr>
          <p:cNvPr id="10" name="Picture 9">
            <a:extLst>
              <a:ext uri="{FF2B5EF4-FFF2-40B4-BE49-F238E27FC236}">
                <a16:creationId xmlns:a16="http://schemas.microsoft.com/office/drawing/2014/main" id="{19EA8B64-5795-4351-9AEF-47605994C473}"/>
              </a:ext>
            </a:extLst>
          </p:cNvPr>
          <p:cNvPicPr>
            <a:picLocks noChangeAspect="1"/>
          </p:cNvPicPr>
          <p:nvPr/>
        </p:nvPicPr>
        <p:blipFill>
          <a:blip r:embed="rId7"/>
          <a:stretch>
            <a:fillRect/>
          </a:stretch>
        </p:blipFill>
        <p:spPr>
          <a:xfrm>
            <a:off x="9621465" y="1334062"/>
            <a:ext cx="1787100" cy="767880"/>
          </a:xfrm>
          <a:prstGeom prst="rect">
            <a:avLst/>
          </a:prstGeom>
        </p:spPr>
      </p:pic>
      <p:sp>
        <p:nvSpPr>
          <p:cNvPr id="11" name="Rectangle 10">
            <a:extLst>
              <a:ext uri="{FF2B5EF4-FFF2-40B4-BE49-F238E27FC236}">
                <a16:creationId xmlns:a16="http://schemas.microsoft.com/office/drawing/2014/main" id="{FDEAD65B-C0C3-433D-A636-A3CEC55237AC}"/>
              </a:ext>
            </a:extLst>
          </p:cNvPr>
          <p:cNvSpPr/>
          <p:nvPr/>
        </p:nvSpPr>
        <p:spPr>
          <a:xfrm>
            <a:off x="8793765" y="84616"/>
            <a:ext cx="1126399" cy="369332"/>
          </a:xfrm>
          <a:prstGeom prst="rect">
            <a:avLst/>
          </a:prstGeom>
        </p:spPr>
        <p:txBody>
          <a:bodyPr wrap="none">
            <a:spAutoFit/>
          </a:bodyPr>
          <a:lstStyle/>
          <a:p>
            <a:r>
              <a:rPr lang="en-US" dirty="0">
                <a:latin typeface="CMBX12"/>
              </a:rPr>
              <a:t>Hall Effect</a:t>
            </a:r>
            <a:endParaRPr lang="en-FI" dirty="0"/>
          </a:p>
        </p:txBody>
      </p:sp>
      <p:sp>
        <p:nvSpPr>
          <p:cNvPr id="12" name="TextBox 11">
            <a:extLst>
              <a:ext uri="{FF2B5EF4-FFF2-40B4-BE49-F238E27FC236}">
                <a16:creationId xmlns:a16="http://schemas.microsoft.com/office/drawing/2014/main" id="{F34216D4-9A88-4FE5-984B-CF5FCC3EAE51}"/>
              </a:ext>
            </a:extLst>
          </p:cNvPr>
          <p:cNvSpPr txBox="1"/>
          <p:nvPr/>
        </p:nvSpPr>
        <p:spPr>
          <a:xfrm>
            <a:off x="0" y="511814"/>
            <a:ext cx="4488536" cy="369332"/>
          </a:xfrm>
          <a:prstGeom prst="rect">
            <a:avLst/>
          </a:prstGeom>
          <a:noFill/>
        </p:spPr>
        <p:txBody>
          <a:bodyPr wrap="none" rtlCol="0">
            <a:spAutoFit/>
          </a:bodyPr>
          <a:lstStyle/>
          <a:p>
            <a:r>
              <a:rPr lang="en-US" dirty="0"/>
              <a:t>Evaluation of Band Gap Through Conductivity </a:t>
            </a:r>
            <a:endParaRPr lang="en-FI" dirty="0"/>
          </a:p>
        </p:txBody>
      </p:sp>
      <p:sp>
        <p:nvSpPr>
          <p:cNvPr id="14" name="TextBox 13">
            <a:extLst>
              <a:ext uri="{FF2B5EF4-FFF2-40B4-BE49-F238E27FC236}">
                <a16:creationId xmlns:a16="http://schemas.microsoft.com/office/drawing/2014/main" id="{5F7C77CF-3D63-4CB3-8750-EF60E8810050}"/>
              </a:ext>
            </a:extLst>
          </p:cNvPr>
          <p:cNvSpPr txBox="1"/>
          <p:nvPr/>
        </p:nvSpPr>
        <p:spPr>
          <a:xfrm>
            <a:off x="5543103" y="4071170"/>
            <a:ext cx="3048238" cy="646331"/>
          </a:xfrm>
          <a:prstGeom prst="rect">
            <a:avLst/>
          </a:prstGeom>
          <a:noFill/>
        </p:spPr>
        <p:txBody>
          <a:bodyPr wrap="square" rtlCol="0">
            <a:spAutoFit/>
          </a:bodyPr>
          <a:lstStyle/>
          <a:p>
            <a:r>
              <a:rPr lang="en-US" dirty="0"/>
              <a:t>The carrier concentration was found N=8.41x10</a:t>
            </a:r>
            <a:r>
              <a:rPr lang="en-US" baseline="30000" dirty="0"/>
              <a:t>20</a:t>
            </a:r>
            <a:r>
              <a:rPr lang="en-US" dirty="0"/>
              <a:t> m</a:t>
            </a:r>
            <a:r>
              <a:rPr lang="en-US" baseline="30000" dirty="0"/>
              <a:t>-3</a:t>
            </a:r>
            <a:endParaRPr lang="en-FI" baseline="30000" dirty="0"/>
          </a:p>
        </p:txBody>
      </p:sp>
    </p:spTree>
    <p:extLst>
      <p:ext uri="{BB962C8B-B14F-4D97-AF65-F5344CB8AC3E}">
        <p14:creationId xmlns:p14="http://schemas.microsoft.com/office/powerpoint/2010/main" val="4048420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9" name="Rectangle 3"/>
          <p:cNvSpPr>
            <a:spLocks noGrp="1" noChangeArrowheads="1"/>
          </p:cNvSpPr>
          <p:nvPr>
            <p:ph type="body" idx="1"/>
          </p:nvPr>
        </p:nvSpPr>
        <p:spPr>
          <a:xfrm>
            <a:off x="6587067" y="1107907"/>
            <a:ext cx="5354941" cy="4355495"/>
          </a:xfrm>
        </p:spPr>
        <p:txBody>
          <a:bodyPr>
            <a:normAutofit fontScale="92500" lnSpcReduction="10000"/>
          </a:bodyPr>
          <a:lstStyle/>
          <a:p>
            <a:pPr>
              <a:defRPr/>
            </a:pPr>
            <a:r>
              <a:rPr lang="en-US" sz="1800" b="1" dirty="0"/>
              <a:t>Computers, laptops </a:t>
            </a:r>
            <a:r>
              <a:rPr lang="en-US" sz="1800" dirty="0"/>
              <a:t>Silicon (Si) MOSFETs, ICs, CMOS</a:t>
            </a:r>
          </a:p>
          <a:p>
            <a:pPr eaLnBrk="1" hangingPunct="1">
              <a:defRPr/>
            </a:pPr>
            <a:r>
              <a:rPr lang="en-US" sz="1800" b="1" dirty="0"/>
              <a:t>Smart phones, Cell Phones, pagers </a:t>
            </a:r>
            <a:r>
              <a:rPr lang="en-US" sz="1800" dirty="0"/>
              <a:t>Si ICs, GaAs FETs, BJTs</a:t>
            </a:r>
          </a:p>
          <a:p>
            <a:pPr eaLnBrk="1" hangingPunct="1">
              <a:defRPr/>
            </a:pPr>
            <a:r>
              <a:rPr lang="en-US" sz="1800" b="1" dirty="0"/>
              <a:t>Storage devices (USB,CD players) </a:t>
            </a:r>
            <a:r>
              <a:rPr lang="en-US" sz="1800" dirty="0" err="1"/>
              <a:t>AlGaAs</a:t>
            </a:r>
            <a:r>
              <a:rPr lang="en-US" sz="1800" dirty="0"/>
              <a:t> and </a:t>
            </a:r>
            <a:r>
              <a:rPr lang="en-US" sz="1800" dirty="0" err="1"/>
              <a:t>InGaP</a:t>
            </a:r>
            <a:r>
              <a:rPr lang="en-US" sz="1800" dirty="0"/>
              <a:t> laser diodes, Si photodiodes</a:t>
            </a:r>
          </a:p>
          <a:p>
            <a:pPr eaLnBrk="1" hangingPunct="1">
              <a:defRPr/>
            </a:pPr>
            <a:r>
              <a:rPr lang="en-US" sz="1800" b="1" dirty="0"/>
              <a:t>TV remotes, mobile terminals 	</a:t>
            </a:r>
            <a:r>
              <a:rPr lang="en-US" sz="1800" dirty="0"/>
              <a:t>Light emitting diodes (LEDs)</a:t>
            </a:r>
          </a:p>
          <a:p>
            <a:pPr eaLnBrk="1" hangingPunct="1">
              <a:defRPr/>
            </a:pPr>
            <a:r>
              <a:rPr lang="en-US" sz="1800" b="1" dirty="0"/>
              <a:t>Satellite dishes 	</a:t>
            </a:r>
            <a:r>
              <a:rPr lang="en-US" sz="1800" dirty="0" err="1"/>
              <a:t>InGaAs</a:t>
            </a:r>
            <a:r>
              <a:rPr lang="en-US" sz="1800" dirty="0"/>
              <a:t> MMICs (Monolithic Microwave ICs)</a:t>
            </a:r>
          </a:p>
          <a:p>
            <a:pPr eaLnBrk="1" hangingPunct="1">
              <a:defRPr/>
            </a:pPr>
            <a:r>
              <a:rPr lang="en-US" sz="1800" b="1" dirty="0"/>
              <a:t>Fiber networks 	</a:t>
            </a:r>
            <a:r>
              <a:rPr lang="en-US" sz="1800" dirty="0" err="1"/>
              <a:t>InGaAsP</a:t>
            </a:r>
            <a:r>
              <a:rPr lang="en-US" sz="1800" dirty="0"/>
              <a:t> laser diodes, pin photodiodes</a:t>
            </a:r>
          </a:p>
          <a:p>
            <a:pPr eaLnBrk="1" hangingPunct="1">
              <a:defRPr/>
            </a:pPr>
            <a:r>
              <a:rPr lang="en-US" sz="1800" b="1" dirty="0"/>
              <a:t>Traffic signals, car  	</a:t>
            </a:r>
            <a:r>
              <a:rPr lang="en-US" sz="1800" dirty="0" err="1"/>
              <a:t>GaN</a:t>
            </a:r>
            <a:r>
              <a:rPr lang="en-US" sz="1800" dirty="0"/>
              <a:t> LEDs (</a:t>
            </a:r>
            <a:r>
              <a:rPr lang="en-US" sz="1800" b="1" dirty="0">
                <a:solidFill>
                  <a:srgbClr val="00B050"/>
                </a:solidFill>
                <a:effectLst>
                  <a:outerShdw blurRad="38100" dist="38100" dir="2700000" algn="tl">
                    <a:srgbClr val="C0C0C0"/>
                  </a:outerShdw>
                </a:effectLst>
              </a:rPr>
              <a:t>green</a:t>
            </a:r>
            <a:r>
              <a:rPr lang="en-US" sz="1800" dirty="0"/>
              <a:t>, </a:t>
            </a:r>
            <a:r>
              <a:rPr lang="en-US" sz="1800" b="1" dirty="0">
                <a:solidFill>
                  <a:srgbClr val="0070C0"/>
                </a:solidFill>
                <a:effectLst>
                  <a:outerShdw blurRad="38100" dist="38100" dir="2700000" algn="tl">
                    <a:srgbClr val="C0C0C0"/>
                  </a:outerShdw>
                </a:effectLst>
              </a:rPr>
              <a:t>blue</a:t>
            </a:r>
            <a:r>
              <a:rPr lang="en-US" sz="1800" dirty="0"/>
              <a:t>)</a:t>
            </a:r>
          </a:p>
          <a:p>
            <a:pPr eaLnBrk="1" hangingPunct="1">
              <a:defRPr/>
            </a:pPr>
            <a:r>
              <a:rPr lang="en-US" sz="1800" b="1" dirty="0"/>
              <a:t>taillights 		</a:t>
            </a:r>
            <a:r>
              <a:rPr lang="en-US" sz="1800" dirty="0" err="1"/>
              <a:t>InGaAsP</a:t>
            </a:r>
            <a:r>
              <a:rPr lang="en-US" sz="1800" dirty="0"/>
              <a:t> LEDs (</a:t>
            </a:r>
            <a:r>
              <a:rPr lang="en-US" sz="1800" b="1" dirty="0">
                <a:solidFill>
                  <a:srgbClr val="FF0000"/>
                </a:solidFill>
                <a:effectLst>
                  <a:outerShdw blurRad="38100" dist="38100" dir="2700000" algn="tl">
                    <a:srgbClr val="C0C0C0"/>
                  </a:outerShdw>
                </a:effectLst>
              </a:rPr>
              <a:t>red</a:t>
            </a:r>
            <a:r>
              <a:rPr lang="en-US" sz="1800" dirty="0"/>
              <a:t>, </a:t>
            </a:r>
            <a:r>
              <a:rPr lang="en-US" sz="1800" b="1" dirty="0">
                <a:solidFill>
                  <a:srgbClr val="FFBF00"/>
                </a:solidFill>
                <a:effectLst>
                  <a:outerShdw blurRad="38100" dist="38100" dir="2700000" algn="tl">
                    <a:srgbClr val="C0C0C0"/>
                  </a:outerShdw>
                </a:effectLst>
              </a:rPr>
              <a:t>amber</a:t>
            </a:r>
            <a:r>
              <a:rPr lang="en-US" sz="1800" dirty="0"/>
              <a:t>)</a:t>
            </a:r>
          </a:p>
          <a:p>
            <a:pPr eaLnBrk="1" hangingPunct="1">
              <a:defRPr/>
            </a:pPr>
            <a:r>
              <a:rPr lang="en-US" sz="1800" b="1" dirty="0"/>
              <a:t>Air bags 		</a:t>
            </a:r>
            <a:r>
              <a:rPr lang="en-US" sz="1800" dirty="0"/>
              <a:t>Si MEMs, Si ICs</a:t>
            </a:r>
          </a:p>
        </p:txBody>
      </p:sp>
      <p:sp>
        <p:nvSpPr>
          <p:cNvPr id="2" name="TextBox 1"/>
          <p:cNvSpPr txBox="1"/>
          <p:nvPr/>
        </p:nvSpPr>
        <p:spPr>
          <a:xfrm>
            <a:off x="0" y="-22697"/>
            <a:ext cx="12192000" cy="769441"/>
          </a:xfrm>
          <a:prstGeom prst="rect">
            <a:avLst/>
          </a:prstGeom>
          <a:noFill/>
        </p:spPr>
        <p:txBody>
          <a:bodyPr wrap="square" rtlCol="0">
            <a:spAutoFit/>
          </a:bodyPr>
          <a:lstStyle/>
          <a:p>
            <a:pPr algn="ctr"/>
            <a:r>
              <a:rPr lang="en-US" sz="4400" dirty="0">
                <a:solidFill>
                  <a:srgbClr val="0000FF"/>
                </a:solidFill>
              </a:rPr>
              <a:t>Semiconductors</a:t>
            </a:r>
            <a:endParaRPr lang="fi-FI" sz="4400" dirty="0">
              <a:solidFill>
                <a:srgbClr val="0000FF"/>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2519077850"/>
              </p:ext>
            </p:extLst>
          </p:nvPr>
        </p:nvGraphicFramePr>
        <p:xfrm>
          <a:off x="294468" y="585884"/>
          <a:ext cx="5801532" cy="5238682"/>
        </p:xfrm>
        <a:graphic>
          <a:graphicData uri="http://schemas.openxmlformats.org/drawingml/2006/table">
            <a:tbl>
              <a:tblPr/>
              <a:tblGrid>
                <a:gridCol w="5801532">
                  <a:extLst>
                    <a:ext uri="{9D8B030D-6E8A-4147-A177-3AD203B41FA5}">
                      <a16:colId xmlns:a16="http://schemas.microsoft.com/office/drawing/2014/main" val="1399855615"/>
                    </a:ext>
                  </a:extLst>
                </a:gridCol>
              </a:tblGrid>
              <a:tr h="483802">
                <a:tc>
                  <a:txBody>
                    <a:bodyPr/>
                    <a:lstStyle/>
                    <a:p>
                      <a:pPr algn="ctr"/>
                      <a:r>
                        <a:rPr lang="en-US" sz="2800" b="1" dirty="0"/>
                        <a:t>Semiconductor applications</a:t>
                      </a:r>
                      <a:endParaRPr lang="en-US" sz="2800" dirty="0"/>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2517374712"/>
                  </a:ext>
                </a:extLst>
              </a:tr>
              <a:tr h="3891288">
                <a:tc>
                  <a:txBody>
                    <a:bodyPr/>
                    <a:lstStyle/>
                    <a:p>
                      <a:pPr algn="just">
                        <a:buFont typeface="Arial" panose="020B0604020202020204" pitchFamily="34" charset="0"/>
                        <a:buChar char="•"/>
                      </a:pPr>
                      <a:r>
                        <a:rPr lang="en-US" sz="2400" dirty="0">
                          <a:solidFill>
                            <a:srgbClr val="0000FF"/>
                          </a:solidFill>
                        </a:rPr>
                        <a:t>The Wide choice to alter the physical properties (example: high to low electrical conductivity, optical materials covering from UV to far infrared applications)</a:t>
                      </a:r>
                    </a:p>
                    <a:p>
                      <a:pPr algn="just">
                        <a:buFont typeface="Arial" panose="020B0604020202020204" pitchFamily="34" charset="0"/>
                        <a:buChar char="•"/>
                      </a:pPr>
                      <a:r>
                        <a:rPr lang="en-US" sz="2400" dirty="0">
                          <a:solidFill>
                            <a:srgbClr val="0000FF"/>
                          </a:solidFill>
                        </a:rPr>
                        <a:t> Ultra-fast response times </a:t>
                      </a:r>
                    </a:p>
                    <a:p>
                      <a:pPr algn="just">
                        <a:buFont typeface="Arial" panose="020B0604020202020204" pitchFamily="34" charset="0"/>
                        <a:buChar char="•"/>
                      </a:pPr>
                      <a:r>
                        <a:rPr lang="en-US" sz="2400" dirty="0">
                          <a:solidFill>
                            <a:srgbClr val="0000FF"/>
                          </a:solidFill>
                        </a:rPr>
                        <a:t> Multi-functional (source, operation and detection) devices</a:t>
                      </a:r>
                    </a:p>
                    <a:p>
                      <a:pPr algn="just">
                        <a:buFont typeface="Arial" panose="020B0604020202020204" pitchFamily="34" charset="0"/>
                        <a:buChar char="•"/>
                      </a:pPr>
                      <a:r>
                        <a:rPr lang="en-US" sz="2400" dirty="0">
                          <a:solidFill>
                            <a:srgbClr val="0000FF"/>
                          </a:solidFill>
                        </a:rPr>
                        <a:t> Tailoring opportunity, in such a way that the device allows to implement all sorts of information processing</a:t>
                      </a:r>
                    </a:p>
                    <a:p>
                      <a:pPr algn="just">
                        <a:buFont typeface="Arial" panose="020B0604020202020204" pitchFamily="34" charset="0"/>
                        <a:buChar char="•"/>
                      </a:pPr>
                      <a:r>
                        <a:rPr lang="en-US" sz="2400" dirty="0">
                          <a:solidFill>
                            <a:srgbClr val="0000FF"/>
                          </a:solidFill>
                        </a:rPr>
                        <a:t> Boolean logics, signal amplifiers, store and retrieve information, processing, light source… many more</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3319775115"/>
                  </a:ext>
                </a:extLst>
              </a:tr>
            </a:tbl>
          </a:graphicData>
        </a:graphic>
      </p:graphicFrame>
    </p:spTree>
    <p:extLst>
      <p:ext uri="{BB962C8B-B14F-4D97-AF65-F5344CB8AC3E}">
        <p14:creationId xmlns:p14="http://schemas.microsoft.com/office/powerpoint/2010/main" val="2700664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xfrm>
            <a:off x="1993900" y="0"/>
            <a:ext cx="8229600" cy="604838"/>
          </a:xfrm>
        </p:spPr>
        <p:txBody>
          <a:bodyPr/>
          <a:lstStyle/>
          <a:p>
            <a:pPr algn="ctr" eaLnBrk="1" hangingPunct="1">
              <a:defRPr/>
            </a:pPr>
            <a:r>
              <a:rPr lang="en-GB" sz="3600" b="1" dirty="0">
                <a:solidFill>
                  <a:srgbClr val="0000FF"/>
                </a:solidFill>
                <a:effectLst>
                  <a:outerShdw blurRad="38100" dist="38100" dir="2700000" algn="tl">
                    <a:srgbClr val="C0C0C0"/>
                  </a:outerShdw>
                </a:effectLst>
              </a:rPr>
              <a:t>Semiconducting Materials</a:t>
            </a:r>
            <a:endParaRPr lang="en-US" sz="3600" b="1" dirty="0">
              <a:solidFill>
                <a:srgbClr val="0000FF"/>
              </a:solidFill>
              <a:effectLst>
                <a:outerShdw blurRad="38100" dist="38100" dir="2700000" algn="tl">
                  <a:srgbClr val="C0C0C0"/>
                </a:outerShdw>
              </a:effectLst>
            </a:endParaRPr>
          </a:p>
        </p:txBody>
      </p:sp>
      <p:sp>
        <p:nvSpPr>
          <p:cNvPr id="10243" name="Rectangle 3"/>
          <p:cNvSpPr>
            <a:spLocks noGrp="1" noChangeArrowheads="1"/>
          </p:cNvSpPr>
          <p:nvPr>
            <p:ph type="body" idx="1"/>
          </p:nvPr>
        </p:nvSpPr>
        <p:spPr>
          <a:xfrm>
            <a:off x="0" y="604838"/>
            <a:ext cx="5504481" cy="6202362"/>
          </a:xfrm>
        </p:spPr>
        <p:txBody>
          <a:bodyPr>
            <a:normAutofit/>
          </a:bodyPr>
          <a:lstStyle/>
          <a:p>
            <a:pPr eaLnBrk="1" hangingPunct="1"/>
            <a:r>
              <a:rPr lang="en-GB" altLang="en-US" b="1" dirty="0"/>
              <a:t>Intrinsic semiconductors</a:t>
            </a:r>
            <a:r>
              <a:rPr lang="en-GB" altLang="en-US" dirty="0"/>
              <a:t> – Si and Ge (column IV of periodic table) </a:t>
            </a:r>
          </a:p>
          <a:p>
            <a:pPr marL="0" indent="0" eaLnBrk="1" hangingPunct="1">
              <a:buNone/>
            </a:pPr>
            <a:endParaRPr lang="en-GB" altLang="en-US" dirty="0"/>
          </a:p>
          <a:p>
            <a:pPr marL="0" indent="0" eaLnBrk="1" hangingPunct="1">
              <a:buNone/>
            </a:pPr>
            <a:r>
              <a:rPr lang="en-GB" altLang="en-US" b="1" dirty="0"/>
              <a:t>Compound semiconductors</a:t>
            </a:r>
            <a:r>
              <a:rPr lang="en-GB" altLang="en-US" dirty="0"/>
              <a:t> – </a:t>
            </a:r>
          </a:p>
          <a:p>
            <a:pPr eaLnBrk="1" hangingPunct="1"/>
            <a:r>
              <a:rPr lang="en-GB" altLang="en-US" dirty="0"/>
              <a:t>Binary combinations of atoms of column III and column V and some atoms from column II and VI. </a:t>
            </a:r>
          </a:p>
          <a:p>
            <a:pPr marL="0" indent="0" eaLnBrk="1" hangingPunct="1">
              <a:buNone/>
            </a:pPr>
            <a:endParaRPr lang="en-GB" altLang="en-US" dirty="0"/>
          </a:p>
          <a:p>
            <a:pPr eaLnBrk="1" hangingPunct="1"/>
            <a:r>
              <a:rPr lang="en-GB" altLang="en-US" dirty="0"/>
              <a:t>Ternary  (three elements) compounds (</a:t>
            </a:r>
            <a:r>
              <a:rPr lang="en-GB" altLang="en-US" dirty="0" err="1"/>
              <a:t>GaAsP</a:t>
            </a:r>
            <a:r>
              <a:rPr lang="en-GB" altLang="en-US" dirty="0"/>
              <a:t>) </a:t>
            </a:r>
          </a:p>
          <a:p>
            <a:pPr eaLnBrk="1" hangingPunct="1"/>
            <a:endParaRPr lang="en-GB" altLang="en-US" dirty="0"/>
          </a:p>
          <a:p>
            <a:pPr eaLnBrk="1" hangingPunct="1"/>
            <a:r>
              <a:rPr lang="en-GB" altLang="en-US" dirty="0"/>
              <a:t>Quaternary (four elements) </a:t>
            </a:r>
            <a:r>
              <a:rPr lang="en-GB" altLang="en-US" dirty="0" err="1"/>
              <a:t>InGaAsP</a:t>
            </a:r>
            <a:endParaRPr lang="en-GB" altLang="en-US" dirty="0"/>
          </a:p>
          <a:p>
            <a:pPr marL="0" indent="0" eaLnBrk="1" hangingPunct="1">
              <a:buNone/>
            </a:pPr>
            <a:endParaRPr lang="en-US" altLang="en-US" dirty="0"/>
          </a:p>
        </p:txBody>
      </p:sp>
      <p:pic>
        <p:nvPicPr>
          <p:cNvPr id="10244" name="Picture 4" descr="picSi-Ta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4505" y="1333447"/>
            <a:ext cx="6181725" cy="4230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24131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a:xfrm>
            <a:off x="0" y="161925"/>
            <a:ext cx="10210800" cy="604838"/>
          </a:xfrm>
        </p:spPr>
        <p:txBody>
          <a:bodyPr>
            <a:normAutofit fontScale="90000"/>
          </a:bodyPr>
          <a:lstStyle/>
          <a:p>
            <a:pPr eaLnBrk="1" hangingPunct="1">
              <a:defRPr/>
            </a:pPr>
            <a:r>
              <a:rPr lang="en-US" sz="4000" b="1" dirty="0">
                <a:solidFill>
                  <a:srgbClr val="0000FF"/>
                </a:solidFill>
                <a:effectLst>
                  <a:outerShdw blurRad="38100" dist="38100" dir="2700000" algn="tl">
                    <a:srgbClr val="C0C0C0"/>
                  </a:outerShdw>
                </a:effectLst>
                <a:latin typeface="Times New Roman" pitchFamily="18" charset="0"/>
              </a:rPr>
              <a:t>Introduction</a:t>
            </a:r>
          </a:p>
        </p:txBody>
      </p:sp>
      <p:sp>
        <p:nvSpPr>
          <p:cNvPr id="102403" name="Rectangle 3"/>
          <p:cNvSpPr>
            <a:spLocks noGrp="1" noChangeArrowheads="1"/>
          </p:cNvSpPr>
          <p:nvPr>
            <p:ph type="body" sz="half" idx="1"/>
          </p:nvPr>
        </p:nvSpPr>
        <p:spPr>
          <a:xfrm>
            <a:off x="84442" y="766763"/>
            <a:ext cx="6882045" cy="790817"/>
          </a:xfrm>
        </p:spPr>
        <p:txBody>
          <a:bodyPr>
            <a:normAutofit/>
          </a:bodyPr>
          <a:lstStyle/>
          <a:p>
            <a:pPr algn="just" eaLnBrk="1" hangingPunct="1">
              <a:lnSpc>
                <a:spcPct val="90000"/>
              </a:lnSpc>
              <a:buFontTx/>
              <a:buNone/>
              <a:defRPr/>
            </a:pPr>
            <a:r>
              <a:rPr lang="en-US" sz="1800" dirty="0">
                <a:solidFill>
                  <a:srgbClr val="0000FF"/>
                </a:solidFill>
              </a:rPr>
              <a:t>Electrical conductivity lie between Conductors (Metals) and Insulators.  </a:t>
            </a:r>
          </a:p>
          <a:p>
            <a:pPr eaLnBrk="1" hangingPunct="1">
              <a:lnSpc>
                <a:spcPct val="90000"/>
              </a:lnSpc>
              <a:buFontTx/>
              <a:buNone/>
              <a:defRPr/>
            </a:pPr>
            <a:r>
              <a:rPr lang="en-US" sz="1800" dirty="0">
                <a:solidFill>
                  <a:srgbClr val="0000FF"/>
                </a:solidFill>
              </a:rPr>
              <a:t>Ex : Silicon and Germanium </a:t>
            </a:r>
            <a:endParaRPr lang="en-GB" sz="2400" dirty="0">
              <a:solidFill>
                <a:srgbClr val="0000FF"/>
              </a:solidFill>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 t="1554" r="-774" b="1"/>
          <a:stretch/>
        </p:blipFill>
        <p:spPr>
          <a:xfrm>
            <a:off x="7276454" y="3668443"/>
            <a:ext cx="4695987" cy="2623121"/>
          </a:xfrm>
          <a:prstGeom prst="rect">
            <a:avLst/>
          </a:prstGeom>
        </p:spPr>
      </p:pic>
      <p:graphicFrame>
        <p:nvGraphicFramePr>
          <p:cNvPr id="4" name="Content Placeholder 3"/>
          <p:cNvGraphicFramePr>
            <a:graphicFrameLocks noGrp="1"/>
          </p:cNvGraphicFramePr>
          <p:nvPr>
            <p:ph sz="half" idx="2"/>
            <p:extLst>
              <p:ext uri="{D42A27DB-BD31-4B8C-83A1-F6EECF244321}">
                <p14:modId xmlns:p14="http://schemas.microsoft.com/office/powerpoint/2010/main" val="2236198632"/>
              </p:ext>
            </p:extLst>
          </p:nvPr>
        </p:nvGraphicFramePr>
        <p:xfrm>
          <a:off x="84443" y="2233909"/>
          <a:ext cx="7054110" cy="3370882"/>
        </p:xfrm>
        <a:graphic>
          <a:graphicData uri="http://schemas.openxmlformats.org/drawingml/2006/table">
            <a:tbl>
              <a:tblPr firstRow="1" bandRow="1">
                <a:tableStyleId>{5C22544A-7EE6-4342-B048-85BDC9FD1C3A}</a:tableStyleId>
              </a:tblPr>
              <a:tblGrid>
                <a:gridCol w="2536987">
                  <a:extLst>
                    <a:ext uri="{9D8B030D-6E8A-4147-A177-3AD203B41FA5}">
                      <a16:colId xmlns:a16="http://schemas.microsoft.com/office/drawing/2014/main" val="727289469"/>
                    </a:ext>
                  </a:extLst>
                </a:gridCol>
                <a:gridCol w="2443978">
                  <a:extLst>
                    <a:ext uri="{9D8B030D-6E8A-4147-A177-3AD203B41FA5}">
                      <a16:colId xmlns:a16="http://schemas.microsoft.com/office/drawing/2014/main" val="3570766277"/>
                    </a:ext>
                  </a:extLst>
                </a:gridCol>
                <a:gridCol w="2073145">
                  <a:extLst>
                    <a:ext uri="{9D8B030D-6E8A-4147-A177-3AD203B41FA5}">
                      <a16:colId xmlns:a16="http://schemas.microsoft.com/office/drawing/2014/main" val="4145504334"/>
                    </a:ext>
                  </a:extLst>
                </a:gridCol>
              </a:tblGrid>
              <a:tr h="496118">
                <a:tc>
                  <a:txBody>
                    <a:bodyPr/>
                    <a:lstStyle/>
                    <a:p>
                      <a:pPr algn="ctr"/>
                      <a:r>
                        <a:rPr lang="fi-FI" b="1" dirty="0" err="1"/>
                        <a:t>Metal</a:t>
                      </a:r>
                      <a:endParaRPr lang="fi-FI" dirty="0"/>
                    </a:p>
                  </a:txBody>
                  <a:tcPr marL="38100" marR="38100" marT="38100" marB="38100" anchor="ctr"/>
                </a:tc>
                <a:tc>
                  <a:txBody>
                    <a:bodyPr/>
                    <a:lstStyle/>
                    <a:p>
                      <a:pPr algn="ctr"/>
                      <a:r>
                        <a:rPr lang="fi-FI" b="1"/>
                        <a:t>Semiconductor</a:t>
                      </a:r>
                      <a:endParaRPr lang="fi-FI"/>
                    </a:p>
                  </a:txBody>
                  <a:tcPr marL="38100" marR="38100" marT="38100" marB="38100" anchor="ctr"/>
                </a:tc>
                <a:tc>
                  <a:txBody>
                    <a:bodyPr/>
                    <a:lstStyle/>
                    <a:p>
                      <a:pPr algn="ctr"/>
                      <a:r>
                        <a:rPr lang="fi-FI" b="1" dirty="0" err="1"/>
                        <a:t>Insulator</a:t>
                      </a:r>
                      <a:endParaRPr lang="fi-FI" dirty="0"/>
                    </a:p>
                  </a:txBody>
                  <a:tcPr marL="38100" marR="38100" marT="38100" marB="38100" anchor="ctr"/>
                </a:tc>
                <a:extLst>
                  <a:ext uri="{0D108BD9-81ED-4DB2-BD59-A6C34878D82A}">
                    <a16:rowId xmlns:a16="http://schemas.microsoft.com/office/drawing/2014/main" val="3051911171"/>
                  </a:ext>
                </a:extLst>
              </a:tr>
              <a:tr h="672817">
                <a:tc>
                  <a:txBody>
                    <a:bodyPr/>
                    <a:lstStyle/>
                    <a:p>
                      <a:pPr algn="l"/>
                      <a:r>
                        <a:rPr lang="fi-FI" sz="1600" b="1" dirty="0"/>
                        <a:t>Silver, </a:t>
                      </a:r>
                      <a:r>
                        <a:rPr lang="fi-FI" sz="1600" b="1" dirty="0" err="1"/>
                        <a:t>platinum</a:t>
                      </a:r>
                      <a:r>
                        <a:rPr lang="fi-FI" sz="1600" b="1" dirty="0"/>
                        <a:t>, </a:t>
                      </a:r>
                      <a:r>
                        <a:rPr lang="fi-FI" sz="1600" b="1" dirty="0" err="1"/>
                        <a:t>copper</a:t>
                      </a:r>
                      <a:r>
                        <a:rPr lang="fi-FI" sz="1600" b="1" dirty="0"/>
                        <a:t> gold.. </a:t>
                      </a:r>
                      <a:r>
                        <a:rPr lang="fi-FI" sz="1600" b="1" dirty="0" err="1"/>
                        <a:t>etc</a:t>
                      </a:r>
                      <a:endParaRPr lang="fi-FI" sz="1600" b="1" dirty="0"/>
                    </a:p>
                  </a:txBody>
                  <a:tcPr marL="38100" marR="38100" marT="38100" marB="38100"/>
                </a:tc>
                <a:tc>
                  <a:txBody>
                    <a:bodyPr/>
                    <a:lstStyle/>
                    <a:p>
                      <a:pPr algn="l"/>
                      <a:r>
                        <a:rPr lang="fi-FI" sz="1600" b="1" dirty="0"/>
                        <a:t>Silicon, </a:t>
                      </a:r>
                      <a:r>
                        <a:rPr lang="fi-FI" sz="1600" b="1" dirty="0" err="1"/>
                        <a:t>Germanium</a:t>
                      </a:r>
                      <a:r>
                        <a:rPr lang="fi-FI" sz="1600" b="1" dirty="0"/>
                        <a:t>, etc.,</a:t>
                      </a:r>
                    </a:p>
                  </a:txBody>
                  <a:tcPr marL="38100" marR="38100" marT="38100" marB="38100"/>
                </a:tc>
                <a:tc>
                  <a:txBody>
                    <a:bodyPr/>
                    <a:lstStyle/>
                    <a:p>
                      <a:pPr algn="l"/>
                      <a:r>
                        <a:rPr lang="fi-FI" sz="1600" b="1"/>
                        <a:t>Teflon, Quartz, SiO</a:t>
                      </a:r>
                      <a:r>
                        <a:rPr lang="fi-FI" sz="1600" b="1" baseline="-25000"/>
                        <a:t>2</a:t>
                      </a:r>
                      <a:r>
                        <a:rPr lang="fi-FI" sz="1600" b="1"/>
                        <a:t> etc.,</a:t>
                      </a:r>
                    </a:p>
                  </a:txBody>
                  <a:tcPr marL="38100" marR="38100" marT="38100" marB="38100"/>
                </a:tc>
                <a:extLst>
                  <a:ext uri="{0D108BD9-81ED-4DB2-BD59-A6C34878D82A}">
                    <a16:rowId xmlns:a16="http://schemas.microsoft.com/office/drawing/2014/main" val="2710045630"/>
                  </a:ext>
                </a:extLst>
              </a:tr>
              <a:tr h="672817">
                <a:tc>
                  <a:txBody>
                    <a:bodyPr/>
                    <a:lstStyle/>
                    <a:p>
                      <a:pPr algn="l"/>
                      <a:r>
                        <a:rPr lang="en-US" sz="1600" b="1" dirty="0"/>
                        <a:t>Conductivity : 10</a:t>
                      </a:r>
                      <a:r>
                        <a:rPr lang="en-US" sz="1600" b="1" baseline="30000" dirty="0"/>
                        <a:t>6</a:t>
                      </a:r>
                      <a:r>
                        <a:rPr lang="en-US" sz="1600" b="1" dirty="0"/>
                        <a:t> to 1 (Ω-m)</a:t>
                      </a:r>
                      <a:r>
                        <a:rPr lang="en-US" sz="1600" b="1" baseline="30000" dirty="0"/>
                        <a:t>-1</a:t>
                      </a:r>
                      <a:endParaRPr lang="en-US" sz="1600" b="1" dirty="0"/>
                    </a:p>
                  </a:txBody>
                  <a:tcPr marL="38100" marR="38100" marT="38100" marB="38100"/>
                </a:tc>
                <a:tc>
                  <a:txBody>
                    <a:bodyPr/>
                    <a:lstStyle/>
                    <a:p>
                      <a:pPr algn="l"/>
                      <a:r>
                        <a:rPr lang="fi-FI" sz="1600" b="1" dirty="0"/>
                        <a:t>10</a:t>
                      </a:r>
                      <a:r>
                        <a:rPr lang="fi-FI" sz="1600" b="1" baseline="30000" dirty="0"/>
                        <a:t>-7</a:t>
                      </a:r>
                      <a:r>
                        <a:rPr lang="fi-FI" sz="1600" b="1" dirty="0"/>
                        <a:t> to 10</a:t>
                      </a:r>
                      <a:r>
                        <a:rPr lang="fi-FI" sz="1600" b="1" baseline="30000" dirty="0"/>
                        <a:t>3 </a:t>
                      </a:r>
                      <a:endParaRPr lang="fi-FI" sz="1600" b="1" dirty="0"/>
                    </a:p>
                  </a:txBody>
                  <a:tcPr marL="38100" marR="38100" marT="38100" marB="38100"/>
                </a:tc>
                <a:tc>
                  <a:txBody>
                    <a:bodyPr/>
                    <a:lstStyle/>
                    <a:p>
                      <a:pPr algn="l"/>
                      <a:r>
                        <a:rPr lang="fi-FI" sz="1600" b="1" dirty="0"/>
                        <a:t>10</a:t>
                      </a:r>
                      <a:r>
                        <a:rPr lang="fi-FI" sz="1600" b="1" baseline="30000" dirty="0"/>
                        <a:t>-7</a:t>
                      </a:r>
                      <a:r>
                        <a:rPr lang="fi-FI" sz="1600" b="1" dirty="0"/>
                        <a:t>- 10</a:t>
                      </a:r>
                      <a:r>
                        <a:rPr lang="fi-FI" sz="1600" b="1" baseline="30000" dirty="0"/>
                        <a:t>-25</a:t>
                      </a:r>
                      <a:endParaRPr lang="fi-FI" sz="1600" b="1" dirty="0"/>
                    </a:p>
                  </a:txBody>
                  <a:tcPr marL="38100" marR="38100" marT="38100" marB="38100"/>
                </a:tc>
                <a:extLst>
                  <a:ext uri="{0D108BD9-81ED-4DB2-BD59-A6C34878D82A}">
                    <a16:rowId xmlns:a16="http://schemas.microsoft.com/office/drawing/2014/main" val="1122771320"/>
                  </a:ext>
                </a:extLst>
              </a:tr>
              <a:tr h="1529130">
                <a:tc>
                  <a:txBody>
                    <a:bodyPr/>
                    <a:lstStyle/>
                    <a:p>
                      <a:pPr algn="l"/>
                      <a:r>
                        <a:rPr lang="en-US" sz="1600" b="1"/>
                        <a:t>Highest occupied energy bands are partially filled with electrons: </a:t>
                      </a:r>
                    </a:p>
                  </a:txBody>
                  <a:tcPr marL="38100" marR="38100" marT="38100" marB="38100"/>
                </a:tc>
                <a:tc>
                  <a:txBody>
                    <a:bodyPr/>
                    <a:lstStyle/>
                    <a:p>
                      <a:pPr algn="l"/>
                      <a:r>
                        <a:rPr lang="en-US" sz="1600" b="1" dirty="0"/>
                        <a:t>Valance Band Completely filled at low temperatures. Conduction band is empty</a:t>
                      </a:r>
                    </a:p>
                  </a:txBody>
                  <a:tcPr marL="38100" marR="38100" marT="38100" marB="38100"/>
                </a:tc>
                <a:tc>
                  <a:txBody>
                    <a:bodyPr/>
                    <a:lstStyle/>
                    <a:p>
                      <a:pPr algn="l"/>
                      <a:endParaRPr lang="en-US" sz="1400" dirty="0"/>
                    </a:p>
                  </a:txBody>
                  <a:tcPr marL="38100" marR="38100" marT="38100" marB="38100"/>
                </a:tc>
                <a:extLst>
                  <a:ext uri="{0D108BD9-81ED-4DB2-BD59-A6C34878D82A}">
                    <a16:rowId xmlns:a16="http://schemas.microsoft.com/office/drawing/2014/main" val="2381643837"/>
                  </a:ext>
                </a:extLst>
              </a:tr>
            </a:tbl>
          </a:graphicData>
        </a:graphic>
      </p:graphicFrame>
      <p:pic>
        <p:nvPicPr>
          <p:cNvPr id="5" name="Picture 4" descr="A picture containing text&#10;&#10;Description automatically generated">
            <a:extLst>
              <a:ext uri="{FF2B5EF4-FFF2-40B4-BE49-F238E27FC236}">
                <a16:creationId xmlns:a16="http://schemas.microsoft.com/office/drawing/2014/main" id="{471954AE-64C3-404F-BAC9-C9FE8A1E74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9667" y="757237"/>
            <a:ext cx="3713720" cy="2090687"/>
          </a:xfrm>
          <a:prstGeom prst="rect">
            <a:avLst/>
          </a:prstGeom>
        </p:spPr>
      </p:pic>
      <p:sp>
        <p:nvSpPr>
          <p:cNvPr id="9" name="TextBox 8">
            <a:extLst>
              <a:ext uri="{FF2B5EF4-FFF2-40B4-BE49-F238E27FC236}">
                <a16:creationId xmlns:a16="http://schemas.microsoft.com/office/drawing/2014/main" id="{93266FD6-072D-4931-8707-7183D72A46AC}"/>
              </a:ext>
            </a:extLst>
          </p:cNvPr>
          <p:cNvSpPr txBox="1"/>
          <p:nvPr/>
        </p:nvSpPr>
        <p:spPr>
          <a:xfrm>
            <a:off x="7138553" y="160162"/>
            <a:ext cx="4372232" cy="369332"/>
          </a:xfrm>
          <a:prstGeom prst="rect">
            <a:avLst/>
          </a:prstGeom>
          <a:noFill/>
        </p:spPr>
        <p:txBody>
          <a:bodyPr wrap="square">
            <a:spAutoFit/>
          </a:bodyPr>
          <a:lstStyle/>
          <a:p>
            <a:r>
              <a:rPr lang="en-US" sz="1800" dirty="0">
                <a:solidFill>
                  <a:srgbClr val="003366"/>
                </a:solidFill>
              </a:rPr>
              <a:t>Electrical Conductors (Metals) and Insulators</a:t>
            </a:r>
            <a:endParaRPr lang="en-FI" dirty="0"/>
          </a:p>
        </p:txBody>
      </p:sp>
      <p:sp>
        <p:nvSpPr>
          <p:cNvPr id="11" name="TextBox 10">
            <a:extLst>
              <a:ext uri="{FF2B5EF4-FFF2-40B4-BE49-F238E27FC236}">
                <a16:creationId xmlns:a16="http://schemas.microsoft.com/office/drawing/2014/main" id="{E9871090-A840-4E9A-9162-8728D9D0C52C}"/>
              </a:ext>
            </a:extLst>
          </p:cNvPr>
          <p:cNvSpPr txBox="1"/>
          <p:nvPr/>
        </p:nvSpPr>
        <p:spPr>
          <a:xfrm>
            <a:off x="8024248" y="3087368"/>
            <a:ext cx="3948193" cy="341632"/>
          </a:xfrm>
          <a:prstGeom prst="rect">
            <a:avLst/>
          </a:prstGeom>
          <a:noFill/>
        </p:spPr>
        <p:txBody>
          <a:bodyPr wrap="square">
            <a:spAutoFit/>
          </a:bodyPr>
          <a:lstStyle/>
          <a:p>
            <a:pPr eaLnBrk="1" hangingPunct="1">
              <a:lnSpc>
                <a:spcPct val="90000"/>
              </a:lnSpc>
              <a:buFontTx/>
              <a:buNone/>
              <a:defRPr/>
            </a:pPr>
            <a:r>
              <a:rPr lang="en-GB" sz="1800" b="1" dirty="0">
                <a:solidFill>
                  <a:srgbClr val="CC3300"/>
                </a:solidFill>
                <a:effectLst>
                  <a:outerShdw blurRad="38100" dist="38100" dir="2700000" algn="tl">
                    <a:srgbClr val="C0C0C0"/>
                  </a:outerShdw>
                </a:effectLst>
              </a:rPr>
              <a:t>Band Gap (0eV &lt; </a:t>
            </a:r>
            <a:r>
              <a:rPr lang="en-GB" sz="1800" b="1" dirty="0" err="1">
                <a:solidFill>
                  <a:srgbClr val="CC3300"/>
                </a:solidFill>
                <a:effectLst>
                  <a:outerShdw blurRad="38100" dist="38100" dir="2700000" algn="tl">
                    <a:srgbClr val="C0C0C0"/>
                  </a:outerShdw>
                </a:effectLst>
              </a:rPr>
              <a:t>Eg</a:t>
            </a:r>
            <a:r>
              <a:rPr lang="en-GB" sz="1800" b="1" dirty="0">
                <a:solidFill>
                  <a:srgbClr val="CC3300"/>
                </a:solidFill>
                <a:effectLst>
                  <a:outerShdw blurRad="38100" dist="38100" dir="2700000" algn="tl">
                    <a:srgbClr val="C0C0C0"/>
                  </a:outerShdw>
                </a:effectLst>
              </a:rPr>
              <a:t> &lt;4 eV)</a:t>
            </a:r>
          </a:p>
        </p:txBody>
      </p:sp>
    </p:spTree>
    <p:extLst>
      <p:ext uri="{BB962C8B-B14F-4D97-AF65-F5344CB8AC3E}">
        <p14:creationId xmlns:p14="http://schemas.microsoft.com/office/powerpoint/2010/main" val="2204528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365355516"/>
              </p:ext>
            </p:extLst>
          </p:nvPr>
        </p:nvGraphicFramePr>
        <p:xfrm>
          <a:off x="4176791" y="220624"/>
          <a:ext cx="4002179" cy="2834640"/>
        </p:xfrm>
        <a:graphic>
          <a:graphicData uri="http://schemas.openxmlformats.org/drawingml/2006/table">
            <a:tbl>
              <a:tblPr/>
              <a:tblGrid>
                <a:gridCol w="4002179">
                  <a:extLst>
                    <a:ext uri="{9D8B030D-6E8A-4147-A177-3AD203B41FA5}">
                      <a16:colId xmlns:a16="http://schemas.microsoft.com/office/drawing/2014/main" val="2740579420"/>
                    </a:ext>
                  </a:extLst>
                </a:gridCol>
              </a:tblGrid>
              <a:tr h="0">
                <a:tc>
                  <a:txBody>
                    <a:bodyPr/>
                    <a:lstStyle/>
                    <a:p>
                      <a:pPr algn="ctr"/>
                      <a:r>
                        <a:rPr lang="fi-FI" sz="2400" b="1" dirty="0" err="1">
                          <a:solidFill>
                            <a:srgbClr val="C00000"/>
                          </a:solidFill>
                        </a:rPr>
                        <a:t>Insulators</a:t>
                      </a:r>
                      <a:endParaRPr lang="fi-FI" sz="2400" b="1" dirty="0">
                        <a:solidFill>
                          <a:srgbClr val="C00000"/>
                        </a:solidFill>
                      </a:endParaRPr>
                    </a:p>
                  </a:txBody>
                  <a:tcPr marL="0" marR="0" marT="0" marB="0">
                    <a:lnL>
                      <a:noFill/>
                    </a:lnL>
                    <a:lnR>
                      <a:noFill/>
                    </a:lnR>
                    <a:lnT>
                      <a:noFill/>
                    </a:lnT>
                    <a:lnB>
                      <a:noFill/>
                    </a:lnB>
                    <a:solidFill>
                      <a:srgbClr val="FFFFFF"/>
                    </a:solidFill>
                  </a:tcPr>
                </a:tc>
                <a:extLst>
                  <a:ext uri="{0D108BD9-81ED-4DB2-BD59-A6C34878D82A}">
                    <a16:rowId xmlns:a16="http://schemas.microsoft.com/office/drawing/2014/main" val="3727194735"/>
                  </a:ext>
                </a:extLst>
              </a:tr>
              <a:tr h="0">
                <a:tc>
                  <a:txBody>
                    <a:bodyPr/>
                    <a:lstStyle/>
                    <a:p>
                      <a:pPr algn="ctr"/>
                      <a:r>
                        <a:rPr lang="fi-FI"/>
                        <a:t> </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435503179"/>
                  </a:ext>
                </a:extLst>
              </a:tr>
              <a:tr h="0">
                <a:tc>
                  <a:txBody>
                    <a:bodyPr/>
                    <a:lstStyle/>
                    <a:p>
                      <a:pPr algn="just"/>
                      <a:r>
                        <a:rPr lang="en-US" dirty="0"/>
                        <a:t>At T=0 Conduction band is completely empty and valence band is filled, leading to zero conductivity. Very big energy gap (</a:t>
                      </a:r>
                      <a:r>
                        <a:rPr lang="en-US" dirty="0" err="1"/>
                        <a:t>E</a:t>
                      </a:r>
                      <a:r>
                        <a:rPr lang="en-US" baseline="-25000" dirty="0" err="1"/>
                        <a:t>g</a:t>
                      </a:r>
                      <a:r>
                        <a:rPr lang="en-US" dirty="0"/>
                        <a:t>&gt;4.5 eV)between conduction (E</a:t>
                      </a:r>
                      <a:r>
                        <a:rPr lang="en-US" baseline="-25000" dirty="0"/>
                        <a:t>C</a:t>
                      </a:r>
                      <a:r>
                        <a:rPr lang="en-US" dirty="0"/>
                        <a:t>) and Valance (E</a:t>
                      </a:r>
                      <a:r>
                        <a:rPr lang="en-US" baseline="-25000" dirty="0"/>
                        <a:t>V</a:t>
                      </a:r>
                      <a:r>
                        <a:rPr lang="en-US" dirty="0"/>
                        <a:t> ) bands, where E</a:t>
                      </a:r>
                      <a:r>
                        <a:rPr lang="en-US" baseline="-25000" dirty="0"/>
                        <a:t>F</a:t>
                      </a:r>
                      <a:r>
                        <a:rPr lang="en-US" dirty="0"/>
                        <a:t> is in the middle. No thermal excitation and hence even higher temperature, conduction is zero</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220055283"/>
                  </a:ext>
                </a:extLst>
              </a:tr>
            </a:tbl>
          </a:graphicData>
        </a:graphic>
      </p:graphicFrame>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9383" y="3401513"/>
            <a:ext cx="3982419" cy="2030139"/>
          </a:xfrm>
          <a:prstGeom prst="rect">
            <a:avLst/>
          </a:prstGeom>
          <a:ln w="28575">
            <a:solidFill>
              <a:schemeClr val="tx1"/>
            </a:solidFill>
          </a:ln>
        </p:spPr>
      </p:pic>
      <p:graphicFrame>
        <p:nvGraphicFramePr>
          <p:cNvPr id="6" name="Table 5"/>
          <p:cNvGraphicFramePr>
            <a:graphicFrameLocks noGrp="1"/>
          </p:cNvGraphicFramePr>
          <p:nvPr>
            <p:extLst>
              <p:ext uri="{D42A27DB-BD31-4B8C-83A1-F6EECF244321}">
                <p14:modId xmlns:p14="http://schemas.microsoft.com/office/powerpoint/2010/main" val="2180139678"/>
              </p:ext>
            </p:extLst>
          </p:nvPr>
        </p:nvGraphicFramePr>
        <p:xfrm>
          <a:off x="8403695" y="202152"/>
          <a:ext cx="3580109" cy="2834640"/>
        </p:xfrm>
        <a:graphic>
          <a:graphicData uri="http://schemas.openxmlformats.org/drawingml/2006/table">
            <a:tbl>
              <a:tblPr/>
              <a:tblGrid>
                <a:gridCol w="3580109">
                  <a:extLst>
                    <a:ext uri="{9D8B030D-6E8A-4147-A177-3AD203B41FA5}">
                      <a16:colId xmlns:a16="http://schemas.microsoft.com/office/drawing/2014/main" val="2643306535"/>
                    </a:ext>
                  </a:extLst>
                </a:gridCol>
              </a:tblGrid>
              <a:tr h="0">
                <a:tc>
                  <a:txBody>
                    <a:bodyPr/>
                    <a:lstStyle/>
                    <a:p>
                      <a:pPr algn="ctr"/>
                      <a:r>
                        <a:rPr lang="fi-FI" sz="2400" b="1" dirty="0" err="1">
                          <a:solidFill>
                            <a:srgbClr val="C00000"/>
                          </a:solidFill>
                        </a:rPr>
                        <a:t>Semiconductors</a:t>
                      </a:r>
                      <a:endParaRPr lang="fi-FI" sz="2400" b="1" dirty="0">
                        <a:solidFill>
                          <a:srgbClr val="C00000"/>
                        </a:solidFill>
                      </a:endParaRPr>
                    </a:p>
                  </a:txBody>
                  <a:tcPr marL="0" marR="0" marT="0" marB="0">
                    <a:lnL>
                      <a:noFill/>
                    </a:lnL>
                    <a:lnR>
                      <a:noFill/>
                    </a:lnR>
                    <a:lnT>
                      <a:noFill/>
                    </a:lnT>
                    <a:lnB>
                      <a:noFill/>
                    </a:lnB>
                    <a:solidFill>
                      <a:srgbClr val="FFFFFF"/>
                    </a:solidFill>
                  </a:tcPr>
                </a:tc>
                <a:extLst>
                  <a:ext uri="{0D108BD9-81ED-4DB2-BD59-A6C34878D82A}">
                    <a16:rowId xmlns:a16="http://schemas.microsoft.com/office/drawing/2014/main" val="3708276459"/>
                  </a:ext>
                </a:extLst>
              </a:tr>
              <a:tr h="0">
                <a:tc>
                  <a:txBody>
                    <a:bodyPr/>
                    <a:lstStyle/>
                    <a:p>
                      <a:pPr algn="ctr"/>
                      <a:r>
                        <a:rPr lang="fi-FI" dirty="0"/>
                        <a:t> </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1036637662"/>
                  </a:ext>
                </a:extLst>
              </a:tr>
              <a:tr h="0">
                <a:tc>
                  <a:txBody>
                    <a:bodyPr/>
                    <a:lstStyle/>
                    <a:p>
                      <a:pPr algn="just"/>
                      <a:r>
                        <a:rPr lang="en-US" dirty="0"/>
                        <a:t>At T=0, conduction band is empty, and valence band is filled, hence zero conductivity. </a:t>
                      </a:r>
                      <a:r>
                        <a:rPr lang="en-US" dirty="0" err="1"/>
                        <a:t>E</a:t>
                      </a:r>
                      <a:r>
                        <a:rPr lang="en-US" baseline="-25000" dirty="0" err="1"/>
                        <a:t>g</a:t>
                      </a:r>
                      <a:r>
                        <a:rPr lang="en-US" dirty="0"/>
                        <a:t> is &lt; 4eV( Si: 1.17, Ge=0.74, GaAs= 1.52eV at T=0). At higher temperature electron thermal excitation does happen and hence the conductivity lies between metal and insulator</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266892377"/>
                  </a:ext>
                </a:extLst>
              </a:tr>
            </a:tbl>
          </a:graphicData>
        </a:graphic>
      </p:graphicFrame>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0511" y="3409484"/>
            <a:ext cx="3663092" cy="1963071"/>
          </a:xfrm>
          <a:prstGeom prst="rect">
            <a:avLst/>
          </a:prstGeom>
          <a:ln w="28575">
            <a:solidFill>
              <a:schemeClr val="tx1"/>
            </a:solidFill>
          </a:ln>
        </p:spPr>
      </p:pic>
      <p:graphicFrame>
        <p:nvGraphicFramePr>
          <p:cNvPr id="8" name="Table 7"/>
          <p:cNvGraphicFramePr>
            <a:graphicFrameLocks noGrp="1"/>
          </p:cNvGraphicFramePr>
          <p:nvPr>
            <p:extLst>
              <p:ext uri="{D42A27DB-BD31-4B8C-83A1-F6EECF244321}">
                <p14:modId xmlns:p14="http://schemas.microsoft.com/office/powerpoint/2010/main" val="2844308924"/>
              </p:ext>
            </p:extLst>
          </p:nvPr>
        </p:nvGraphicFramePr>
        <p:xfrm>
          <a:off x="102422" y="146606"/>
          <a:ext cx="3849644" cy="3252592"/>
        </p:xfrm>
        <a:graphic>
          <a:graphicData uri="http://schemas.openxmlformats.org/drawingml/2006/table">
            <a:tbl>
              <a:tblPr/>
              <a:tblGrid>
                <a:gridCol w="3849644">
                  <a:extLst>
                    <a:ext uri="{9D8B030D-6E8A-4147-A177-3AD203B41FA5}">
                      <a16:colId xmlns:a16="http://schemas.microsoft.com/office/drawing/2014/main" val="2934973399"/>
                    </a:ext>
                  </a:extLst>
                </a:gridCol>
              </a:tblGrid>
              <a:tr h="233819">
                <a:tc>
                  <a:txBody>
                    <a:bodyPr/>
                    <a:lstStyle/>
                    <a:p>
                      <a:pPr algn="ctr"/>
                      <a:r>
                        <a:rPr lang="fi-FI" sz="2400" b="1" dirty="0" err="1">
                          <a:solidFill>
                            <a:srgbClr val="C00000"/>
                          </a:solidFill>
                        </a:rPr>
                        <a:t>Metals</a:t>
                      </a:r>
                      <a:endParaRPr lang="fi-FI" sz="2400" b="1" dirty="0">
                        <a:solidFill>
                          <a:srgbClr val="C00000"/>
                        </a:solidFill>
                      </a:endParaRPr>
                    </a:p>
                  </a:txBody>
                  <a:tcPr marL="0" marR="0" marT="0" marB="0">
                    <a:lnL>
                      <a:noFill/>
                    </a:lnL>
                    <a:lnR>
                      <a:noFill/>
                    </a:lnR>
                    <a:lnT>
                      <a:noFill/>
                    </a:lnT>
                    <a:lnB>
                      <a:noFill/>
                    </a:lnB>
                    <a:solidFill>
                      <a:srgbClr val="FFFFFF"/>
                    </a:solidFill>
                  </a:tcPr>
                </a:tc>
                <a:extLst>
                  <a:ext uri="{0D108BD9-81ED-4DB2-BD59-A6C34878D82A}">
                    <a16:rowId xmlns:a16="http://schemas.microsoft.com/office/drawing/2014/main" val="3880071642"/>
                  </a:ext>
                </a:extLst>
              </a:tr>
              <a:tr h="233819">
                <a:tc>
                  <a:txBody>
                    <a:bodyPr/>
                    <a:lstStyle/>
                    <a:p>
                      <a:pPr algn="ctr"/>
                      <a:endParaRPr lang="fi-FI" dirty="0"/>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3210409779"/>
                  </a:ext>
                </a:extLst>
              </a:tr>
              <a:tr h="2338192">
                <a:tc>
                  <a:txBody>
                    <a:bodyPr/>
                    <a:lstStyle/>
                    <a:p>
                      <a:pPr algn="just"/>
                      <a:r>
                        <a:rPr lang="en-US" dirty="0"/>
                        <a:t>Highest occupied energy bands are partially filled with electrons, while above the Fermi energy level(E</a:t>
                      </a:r>
                      <a:r>
                        <a:rPr lang="en-US" baseline="-25000" dirty="0"/>
                        <a:t>F</a:t>
                      </a:r>
                      <a:r>
                        <a:rPr lang="en-US" dirty="0"/>
                        <a:t>) all bands are empty. With a very small amount of energy lead the electrons go to the conduction band, leading to high conductivity. At T&gt;0 electrons thermally excited and cross the barrier of E</a:t>
                      </a:r>
                      <a:r>
                        <a:rPr lang="en-US" baseline="-25000" dirty="0"/>
                        <a:t>F</a:t>
                      </a:r>
                      <a:r>
                        <a:rPr lang="en-US" dirty="0"/>
                        <a:t> </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3079711689"/>
                  </a:ext>
                </a:extLst>
              </a:tr>
              <a:tr h="233819">
                <a:tc>
                  <a:txBody>
                    <a:bodyPr/>
                    <a:lstStyle/>
                    <a:p>
                      <a:pPr algn="ctr"/>
                      <a:r>
                        <a:rPr lang="fi-FI" dirty="0"/>
                        <a:t> </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158737858"/>
                  </a:ext>
                </a:extLst>
              </a:tr>
            </a:tbl>
          </a:graphicData>
        </a:graphic>
      </p:graphicFrame>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075" y="3429000"/>
            <a:ext cx="3982419" cy="2020091"/>
          </a:xfrm>
          <a:prstGeom prst="rect">
            <a:avLst/>
          </a:prstGeom>
          <a:ln w="28575">
            <a:solidFill>
              <a:schemeClr val="tx1"/>
            </a:solidFill>
          </a:ln>
        </p:spPr>
      </p:pic>
    </p:spTree>
    <p:extLst>
      <p:ext uri="{BB962C8B-B14F-4D97-AF65-F5344CB8AC3E}">
        <p14:creationId xmlns:p14="http://schemas.microsoft.com/office/powerpoint/2010/main" val="2876561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2990" y="85240"/>
            <a:ext cx="4572534" cy="646331"/>
          </a:xfrm>
          <a:prstGeom prst="rect">
            <a:avLst/>
          </a:prstGeom>
          <a:noFill/>
        </p:spPr>
        <p:txBody>
          <a:bodyPr wrap="none" rtlCol="0">
            <a:spAutoFit/>
          </a:bodyPr>
          <a:lstStyle/>
          <a:p>
            <a:r>
              <a:rPr lang="fi-FI" sz="3600" b="1" dirty="0" err="1">
                <a:solidFill>
                  <a:srgbClr val="0000FF"/>
                </a:solidFill>
              </a:rPr>
              <a:t>Type</a:t>
            </a:r>
            <a:r>
              <a:rPr lang="fi-FI" sz="3600" b="1" dirty="0">
                <a:solidFill>
                  <a:srgbClr val="0000FF"/>
                </a:solidFill>
              </a:rPr>
              <a:t> of </a:t>
            </a:r>
            <a:r>
              <a:rPr lang="fi-FI" sz="3600" b="1" dirty="0" err="1">
                <a:solidFill>
                  <a:srgbClr val="0000FF"/>
                </a:solidFill>
              </a:rPr>
              <a:t>Semicondutors</a:t>
            </a:r>
            <a:endParaRPr lang="fi-FI" sz="3600" b="1" dirty="0">
              <a:solidFill>
                <a:srgbClr val="0000FF"/>
              </a:solidFill>
            </a:endParaRPr>
          </a:p>
        </p:txBody>
      </p:sp>
      <p:sp>
        <p:nvSpPr>
          <p:cNvPr id="3" name="TextBox 2"/>
          <p:cNvSpPr txBox="1"/>
          <p:nvPr/>
        </p:nvSpPr>
        <p:spPr>
          <a:xfrm>
            <a:off x="0" y="872393"/>
            <a:ext cx="12192000" cy="2062103"/>
          </a:xfrm>
          <a:prstGeom prst="rect">
            <a:avLst/>
          </a:prstGeom>
          <a:noFill/>
        </p:spPr>
        <p:txBody>
          <a:bodyPr wrap="square" rtlCol="0">
            <a:spAutoFit/>
          </a:bodyPr>
          <a:lstStyle/>
          <a:p>
            <a:pPr marL="514350" indent="-514350">
              <a:buAutoNum type="arabicParenBoth"/>
            </a:pPr>
            <a:r>
              <a:rPr lang="fi-FI" sz="2800" dirty="0" err="1">
                <a:solidFill>
                  <a:srgbClr val="C00000"/>
                </a:solidFill>
              </a:rPr>
              <a:t>Intrinsic</a:t>
            </a:r>
            <a:r>
              <a:rPr lang="fi-FI" sz="2800" dirty="0">
                <a:solidFill>
                  <a:srgbClr val="C00000"/>
                </a:solidFill>
              </a:rPr>
              <a:t> (</a:t>
            </a:r>
            <a:r>
              <a:rPr lang="fi-FI" sz="2800" dirty="0" err="1">
                <a:solidFill>
                  <a:srgbClr val="C00000"/>
                </a:solidFill>
              </a:rPr>
              <a:t>Undoped</a:t>
            </a:r>
            <a:r>
              <a:rPr lang="fi-FI" sz="2800" dirty="0">
                <a:solidFill>
                  <a:srgbClr val="C00000"/>
                </a:solidFill>
              </a:rPr>
              <a:t>): </a:t>
            </a:r>
          </a:p>
          <a:p>
            <a:pPr marL="457200" indent="-457200" algn="just">
              <a:buFont typeface="Arial" panose="020B0604020202020204" pitchFamily="34" charset="0"/>
              <a:buChar char="•"/>
            </a:pPr>
            <a:r>
              <a:rPr lang="fi-FI" sz="2000" dirty="0"/>
              <a:t>Pure </a:t>
            </a:r>
            <a:r>
              <a:rPr lang="fi-FI" sz="2000" dirty="0" err="1"/>
              <a:t>semiconductors</a:t>
            </a:r>
            <a:r>
              <a:rPr lang="fi-FI" sz="2000" dirty="0"/>
              <a:t> </a:t>
            </a:r>
            <a:r>
              <a:rPr lang="fi-FI" sz="2000" dirty="0" err="1"/>
              <a:t>are</a:t>
            </a:r>
            <a:r>
              <a:rPr lang="fi-FI" sz="2000" dirty="0"/>
              <a:t> </a:t>
            </a:r>
            <a:r>
              <a:rPr lang="fi-FI" sz="2000" dirty="0" err="1"/>
              <a:t>referred</a:t>
            </a:r>
            <a:r>
              <a:rPr lang="fi-FI" sz="2000" dirty="0"/>
              <a:t> as </a:t>
            </a:r>
            <a:r>
              <a:rPr lang="fi-FI" sz="2000" dirty="0" err="1"/>
              <a:t>intrinsic</a:t>
            </a:r>
            <a:r>
              <a:rPr lang="fi-FI" sz="2000" dirty="0"/>
              <a:t> </a:t>
            </a:r>
            <a:r>
              <a:rPr lang="fi-FI" sz="2000" dirty="0" err="1"/>
              <a:t>semiconductors</a:t>
            </a:r>
            <a:endParaRPr lang="fi-FI" sz="2000" dirty="0"/>
          </a:p>
          <a:p>
            <a:pPr marL="457200" indent="-457200" algn="just">
              <a:buFont typeface="Arial" panose="020B0604020202020204" pitchFamily="34" charset="0"/>
              <a:buChar char="•"/>
            </a:pPr>
            <a:r>
              <a:rPr lang="fi-FI" sz="2000" dirty="0" err="1"/>
              <a:t>They</a:t>
            </a:r>
            <a:r>
              <a:rPr lang="fi-FI" sz="2000" dirty="0"/>
              <a:t> </a:t>
            </a:r>
            <a:r>
              <a:rPr lang="fi-FI" sz="2000" dirty="0" err="1"/>
              <a:t>consist</a:t>
            </a:r>
            <a:r>
              <a:rPr lang="fi-FI" sz="2000" dirty="0"/>
              <a:t> </a:t>
            </a:r>
            <a:r>
              <a:rPr lang="fi-FI" sz="2000" dirty="0" err="1"/>
              <a:t>almost</a:t>
            </a:r>
            <a:r>
              <a:rPr lang="fi-FI" sz="2000" dirty="0"/>
              <a:t> </a:t>
            </a:r>
            <a:r>
              <a:rPr lang="fi-FI" sz="2000" dirty="0" err="1"/>
              <a:t>equal</a:t>
            </a:r>
            <a:r>
              <a:rPr lang="fi-FI" sz="2000" dirty="0"/>
              <a:t> </a:t>
            </a:r>
            <a:r>
              <a:rPr lang="fi-FI" sz="2000" dirty="0" err="1"/>
              <a:t>number</a:t>
            </a:r>
            <a:r>
              <a:rPr lang="fi-FI" sz="2000" dirty="0"/>
              <a:t> of </a:t>
            </a:r>
            <a:r>
              <a:rPr lang="fi-FI" sz="2000" dirty="0" err="1"/>
              <a:t>holes</a:t>
            </a:r>
            <a:r>
              <a:rPr lang="fi-FI" sz="2000" dirty="0"/>
              <a:t> and </a:t>
            </a:r>
            <a:r>
              <a:rPr lang="fi-FI" sz="2000" dirty="0" err="1"/>
              <a:t>electrons</a:t>
            </a:r>
            <a:r>
              <a:rPr lang="fi-FI" sz="2000" dirty="0"/>
              <a:t> </a:t>
            </a:r>
            <a:r>
              <a:rPr lang="fi-FI" sz="2000" dirty="0" err="1"/>
              <a:t>which</a:t>
            </a:r>
            <a:r>
              <a:rPr lang="fi-FI" sz="2000" dirty="0"/>
              <a:t> </a:t>
            </a:r>
            <a:r>
              <a:rPr lang="fi-FI" sz="2000" dirty="0" err="1"/>
              <a:t>are</a:t>
            </a:r>
            <a:r>
              <a:rPr lang="fi-FI" sz="2000" dirty="0"/>
              <a:t> </a:t>
            </a:r>
            <a:r>
              <a:rPr lang="fi-FI" sz="2000" dirty="0" err="1"/>
              <a:t>generated</a:t>
            </a:r>
            <a:r>
              <a:rPr lang="fi-FI" sz="2000" dirty="0"/>
              <a:t> </a:t>
            </a:r>
            <a:r>
              <a:rPr lang="fi-FI" sz="2000" dirty="0" err="1"/>
              <a:t>by</a:t>
            </a:r>
            <a:r>
              <a:rPr lang="fi-FI" sz="2000" dirty="0"/>
              <a:t> </a:t>
            </a:r>
            <a:r>
              <a:rPr lang="fi-FI" sz="2000" dirty="0" err="1"/>
              <a:t>themal</a:t>
            </a:r>
            <a:r>
              <a:rPr lang="fi-FI" sz="2000" dirty="0"/>
              <a:t> </a:t>
            </a:r>
            <a:r>
              <a:rPr lang="fi-FI" sz="2000" dirty="0" err="1"/>
              <a:t>excitation</a:t>
            </a:r>
            <a:r>
              <a:rPr lang="fi-FI" sz="2000" dirty="0"/>
              <a:t> at </a:t>
            </a:r>
            <a:r>
              <a:rPr lang="fi-FI" sz="2000" dirty="0" err="1"/>
              <a:t>finite</a:t>
            </a:r>
            <a:r>
              <a:rPr lang="fi-FI" sz="2000" dirty="0"/>
              <a:t> </a:t>
            </a:r>
            <a:r>
              <a:rPr lang="fi-FI" sz="2000" dirty="0" err="1"/>
              <a:t>temperature</a:t>
            </a:r>
            <a:endParaRPr lang="fi-FI" sz="2000" dirty="0"/>
          </a:p>
          <a:p>
            <a:pPr marL="457200" indent="-457200" algn="just">
              <a:buFont typeface="Arial" panose="020B0604020202020204" pitchFamily="34" charset="0"/>
              <a:buChar char="•"/>
            </a:pPr>
            <a:r>
              <a:rPr lang="fi-FI" sz="2000" dirty="0"/>
              <a:t>Zero Kelvin </a:t>
            </a:r>
            <a:r>
              <a:rPr lang="fi-FI" sz="2000" dirty="0" err="1"/>
              <a:t>they</a:t>
            </a:r>
            <a:r>
              <a:rPr lang="fi-FI" sz="2000" dirty="0"/>
              <a:t> </a:t>
            </a:r>
            <a:r>
              <a:rPr lang="fi-FI" sz="2000" dirty="0" err="1"/>
              <a:t>behave</a:t>
            </a:r>
            <a:r>
              <a:rPr lang="fi-FI" sz="2000" dirty="0"/>
              <a:t> </a:t>
            </a:r>
            <a:r>
              <a:rPr lang="fi-FI" sz="2000" dirty="0" err="1"/>
              <a:t>like</a:t>
            </a:r>
            <a:r>
              <a:rPr lang="fi-FI" sz="2000" dirty="0"/>
              <a:t> </a:t>
            </a:r>
            <a:r>
              <a:rPr lang="fi-FI" sz="2000" dirty="0" err="1"/>
              <a:t>insulators</a:t>
            </a:r>
            <a:endParaRPr lang="fi-FI" sz="2000" dirty="0"/>
          </a:p>
          <a:p>
            <a:pPr marL="457200" indent="-457200">
              <a:buFont typeface="Arial" panose="020B0604020202020204" pitchFamily="34" charset="0"/>
              <a:buChar char="•"/>
            </a:pPr>
            <a:endParaRPr lang="fi-FI" sz="2000" dirty="0">
              <a:solidFill>
                <a:srgbClr val="C00000"/>
              </a:solidFill>
            </a:endParaRPr>
          </a:p>
        </p:txBody>
      </p:sp>
      <p:sp>
        <p:nvSpPr>
          <p:cNvPr id="4" name="TextBox 3"/>
          <p:cNvSpPr txBox="1"/>
          <p:nvPr/>
        </p:nvSpPr>
        <p:spPr>
          <a:xfrm>
            <a:off x="0" y="3071705"/>
            <a:ext cx="12191999" cy="2369880"/>
          </a:xfrm>
          <a:prstGeom prst="rect">
            <a:avLst/>
          </a:prstGeom>
          <a:noFill/>
        </p:spPr>
        <p:txBody>
          <a:bodyPr wrap="square" rtlCol="0">
            <a:spAutoFit/>
          </a:bodyPr>
          <a:lstStyle/>
          <a:p>
            <a:r>
              <a:rPr lang="fi-FI" sz="2800" dirty="0">
                <a:solidFill>
                  <a:srgbClr val="C00000"/>
                </a:solidFill>
              </a:rPr>
              <a:t>(2)</a:t>
            </a:r>
            <a:r>
              <a:rPr lang="fi-FI" sz="2800" dirty="0" err="1">
                <a:solidFill>
                  <a:srgbClr val="C00000"/>
                </a:solidFill>
              </a:rPr>
              <a:t>Extrintrinsic</a:t>
            </a:r>
            <a:r>
              <a:rPr lang="fi-FI" sz="2800" dirty="0">
                <a:solidFill>
                  <a:srgbClr val="C00000"/>
                </a:solidFill>
              </a:rPr>
              <a:t> (</a:t>
            </a:r>
            <a:r>
              <a:rPr lang="fi-FI" sz="2800" dirty="0" err="1">
                <a:solidFill>
                  <a:srgbClr val="C00000"/>
                </a:solidFill>
              </a:rPr>
              <a:t>Doped</a:t>
            </a:r>
            <a:r>
              <a:rPr lang="fi-FI" sz="2800" dirty="0">
                <a:solidFill>
                  <a:srgbClr val="C00000"/>
                </a:solidFill>
              </a:rPr>
              <a:t>):</a:t>
            </a:r>
          </a:p>
          <a:p>
            <a:pPr marL="457200" indent="-457200" algn="just">
              <a:buFont typeface="Arial" panose="020B0604020202020204" pitchFamily="34" charset="0"/>
              <a:buChar char="•"/>
            </a:pPr>
            <a:r>
              <a:rPr lang="en-US" sz="2000" dirty="0"/>
              <a:t>Addition of impurities in controlled amounts would take semiconductor performance into new dimensions</a:t>
            </a:r>
          </a:p>
          <a:p>
            <a:pPr marL="457200" indent="-457200" algn="just">
              <a:buFont typeface="Arial" panose="020B0604020202020204" pitchFamily="34" charset="0"/>
              <a:buChar char="•"/>
            </a:pPr>
            <a:r>
              <a:rPr lang="en-US" sz="2000" dirty="0"/>
              <a:t>Adding a small number of electrons (or holes) would dramatically change the transport properties of intrinsic semiconductor</a:t>
            </a:r>
          </a:p>
          <a:p>
            <a:pPr marL="457200" indent="-457200" algn="just">
              <a:buFont typeface="Arial" panose="020B0604020202020204" pitchFamily="34" charset="0"/>
              <a:buChar char="•"/>
            </a:pPr>
            <a:r>
              <a:rPr lang="en-US" sz="2000" dirty="0"/>
              <a:t>Effect of </a:t>
            </a:r>
            <a:r>
              <a:rPr lang="en-US" sz="2000" i="1" dirty="0"/>
              <a:t>doping</a:t>
            </a:r>
            <a:r>
              <a:rPr lang="en-US" sz="2000" dirty="0"/>
              <a:t> (addition of either electron acceptors or electron donors) will increase the densities of respective carriers and hence the change in the conductivity</a:t>
            </a:r>
          </a:p>
          <a:p>
            <a:pPr marL="457200" indent="-457200" algn="just">
              <a:buFont typeface="Arial" panose="020B0604020202020204" pitchFamily="34" charset="0"/>
              <a:buChar char="•"/>
            </a:pPr>
            <a:endParaRPr lang="fi-FI" sz="2000" dirty="0">
              <a:solidFill>
                <a:srgbClr val="C00000"/>
              </a:solidFill>
            </a:endParaRPr>
          </a:p>
        </p:txBody>
      </p:sp>
      <p:sp>
        <p:nvSpPr>
          <p:cNvPr id="5" name="Rectangle 4"/>
          <p:cNvSpPr/>
          <p:nvPr/>
        </p:nvSpPr>
        <p:spPr>
          <a:xfrm>
            <a:off x="790414" y="5578795"/>
            <a:ext cx="10104895" cy="400110"/>
          </a:xfrm>
          <a:prstGeom prst="rect">
            <a:avLst/>
          </a:prstGeom>
        </p:spPr>
        <p:txBody>
          <a:bodyPr wrap="square">
            <a:spAutoFit/>
          </a:bodyPr>
          <a:lstStyle/>
          <a:p>
            <a:pPr algn="just"/>
            <a:r>
              <a:rPr lang="en-US" sz="2000" dirty="0">
                <a:solidFill>
                  <a:schemeClr val="accent2">
                    <a:lumMod val="75000"/>
                  </a:schemeClr>
                </a:solidFill>
              </a:rPr>
              <a:t>Depending on the</a:t>
            </a:r>
            <a:r>
              <a:rPr lang="en-US" sz="2000" i="1" dirty="0">
                <a:solidFill>
                  <a:schemeClr val="accent2">
                    <a:lumMod val="75000"/>
                  </a:schemeClr>
                </a:solidFill>
              </a:rPr>
              <a:t> dopant</a:t>
            </a:r>
            <a:r>
              <a:rPr lang="en-US" sz="2000" dirty="0">
                <a:solidFill>
                  <a:schemeClr val="accent2">
                    <a:lumMod val="75000"/>
                  </a:schemeClr>
                </a:solidFill>
              </a:rPr>
              <a:t>, electrons or holes, the semiconductor may be an N-type or P-type. </a:t>
            </a:r>
            <a:endParaRPr lang="fi-FI" sz="2000" dirty="0">
              <a:solidFill>
                <a:schemeClr val="accent2">
                  <a:lumMod val="75000"/>
                </a:schemeClr>
              </a:solidFill>
            </a:endParaRPr>
          </a:p>
        </p:txBody>
      </p:sp>
    </p:spTree>
    <p:extLst>
      <p:ext uri="{BB962C8B-B14F-4D97-AF65-F5344CB8AC3E}">
        <p14:creationId xmlns:p14="http://schemas.microsoft.com/office/powerpoint/2010/main" val="206051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774030026"/>
              </p:ext>
            </p:extLst>
          </p:nvPr>
        </p:nvGraphicFramePr>
        <p:xfrm>
          <a:off x="341644" y="260771"/>
          <a:ext cx="6516356" cy="6371139"/>
        </p:xfrm>
        <a:graphic>
          <a:graphicData uri="http://schemas.openxmlformats.org/drawingml/2006/table">
            <a:tbl>
              <a:tblPr firstRow="1" bandRow="1">
                <a:tableStyleId>{5C22544A-7EE6-4342-B048-85BDC9FD1C3A}</a:tableStyleId>
              </a:tblPr>
              <a:tblGrid>
                <a:gridCol w="3258178">
                  <a:extLst>
                    <a:ext uri="{9D8B030D-6E8A-4147-A177-3AD203B41FA5}">
                      <a16:colId xmlns:a16="http://schemas.microsoft.com/office/drawing/2014/main" val="1850048686"/>
                    </a:ext>
                  </a:extLst>
                </a:gridCol>
                <a:gridCol w="3258178">
                  <a:extLst>
                    <a:ext uri="{9D8B030D-6E8A-4147-A177-3AD203B41FA5}">
                      <a16:colId xmlns:a16="http://schemas.microsoft.com/office/drawing/2014/main" val="3693244608"/>
                    </a:ext>
                  </a:extLst>
                </a:gridCol>
              </a:tblGrid>
              <a:tr h="415630">
                <a:tc>
                  <a:txBody>
                    <a:bodyPr/>
                    <a:lstStyle/>
                    <a:p>
                      <a:pPr algn="ctr"/>
                      <a:r>
                        <a:rPr lang="fi-FI" b="1" i="0" dirty="0"/>
                        <a:t>N-</a:t>
                      </a:r>
                      <a:r>
                        <a:rPr lang="fi-FI" b="1" i="0" dirty="0" err="1"/>
                        <a:t>type</a:t>
                      </a:r>
                      <a:r>
                        <a:rPr lang="fi-FI" b="1" i="0" dirty="0"/>
                        <a:t> </a:t>
                      </a:r>
                      <a:r>
                        <a:rPr lang="fi-FI" b="1" i="0" dirty="0" err="1"/>
                        <a:t>dopant</a:t>
                      </a:r>
                      <a:r>
                        <a:rPr lang="fi-FI" b="1" i="0" dirty="0"/>
                        <a:t> </a:t>
                      </a:r>
                      <a:endParaRPr lang="fi-FI" i="0" dirty="0"/>
                    </a:p>
                  </a:txBody>
                  <a:tcPr/>
                </a:tc>
                <a:tc>
                  <a:txBody>
                    <a:bodyPr/>
                    <a:lstStyle/>
                    <a:p>
                      <a:pPr algn="ctr"/>
                      <a:r>
                        <a:rPr lang="fi-FI" b="1" i="0" dirty="0"/>
                        <a:t>P-</a:t>
                      </a:r>
                      <a:r>
                        <a:rPr lang="fi-FI" b="1" i="0" dirty="0" err="1"/>
                        <a:t>type</a:t>
                      </a:r>
                      <a:r>
                        <a:rPr lang="fi-FI" b="1" i="0" dirty="0"/>
                        <a:t> </a:t>
                      </a:r>
                      <a:r>
                        <a:rPr lang="fi-FI" b="1" i="0" dirty="0" err="1"/>
                        <a:t>dopant</a:t>
                      </a:r>
                      <a:r>
                        <a:rPr lang="fi-FI" b="1" i="0" dirty="0"/>
                        <a:t> </a:t>
                      </a:r>
                      <a:endParaRPr lang="fi-FI" i="0" dirty="0"/>
                    </a:p>
                  </a:txBody>
                  <a:tcPr/>
                </a:tc>
                <a:extLst>
                  <a:ext uri="{0D108BD9-81ED-4DB2-BD59-A6C34878D82A}">
                    <a16:rowId xmlns:a16="http://schemas.microsoft.com/office/drawing/2014/main" val="4071295930"/>
                  </a:ext>
                </a:extLst>
              </a:tr>
              <a:tr h="415630">
                <a:tc>
                  <a:txBody>
                    <a:bodyPr/>
                    <a:lstStyle/>
                    <a:p>
                      <a:pPr algn="l"/>
                      <a:r>
                        <a:rPr lang="fi-FI"/>
                        <a:t>Called Donors </a:t>
                      </a:r>
                    </a:p>
                  </a:txBody>
                  <a:tcPr/>
                </a:tc>
                <a:tc>
                  <a:txBody>
                    <a:bodyPr/>
                    <a:lstStyle/>
                    <a:p>
                      <a:pPr algn="l"/>
                      <a:r>
                        <a:rPr lang="fi-FI"/>
                        <a:t>Called Acceptors </a:t>
                      </a:r>
                    </a:p>
                  </a:txBody>
                  <a:tcPr/>
                </a:tc>
                <a:extLst>
                  <a:ext uri="{0D108BD9-81ED-4DB2-BD59-A6C34878D82A}">
                    <a16:rowId xmlns:a16="http://schemas.microsoft.com/office/drawing/2014/main" val="3511306502"/>
                  </a:ext>
                </a:extLst>
              </a:tr>
              <a:tr h="958013">
                <a:tc>
                  <a:txBody>
                    <a:bodyPr/>
                    <a:lstStyle/>
                    <a:p>
                      <a:pPr algn="l"/>
                      <a:r>
                        <a:rPr lang="fi-FI"/>
                        <a:t>Group V impurities (e.g. Antimony, Phosphorous, Arsenic etc., ) </a:t>
                      </a:r>
                    </a:p>
                  </a:txBody>
                  <a:tcPr/>
                </a:tc>
                <a:tc>
                  <a:txBody>
                    <a:bodyPr/>
                    <a:lstStyle/>
                    <a:p>
                      <a:pPr algn="l"/>
                      <a:r>
                        <a:rPr lang="en-US"/>
                        <a:t>Group III impurities (e.g. Boron, Gallium and Indium) </a:t>
                      </a:r>
                    </a:p>
                  </a:txBody>
                  <a:tcPr/>
                </a:tc>
                <a:extLst>
                  <a:ext uri="{0D108BD9-81ED-4DB2-BD59-A6C34878D82A}">
                    <a16:rowId xmlns:a16="http://schemas.microsoft.com/office/drawing/2014/main" val="2274372552"/>
                  </a:ext>
                </a:extLst>
              </a:tr>
              <a:tr h="415630">
                <a:tc>
                  <a:txBody>
                    <a:bodyPr/>
                    <a:lstStyle/>
                    <a:p>
                      <a:pPr algn="l"/>
                      <a:r>
                        <a:rPr lang="fi-FI"/>
                        <a:t>Possess five valence electrons </a:t>
                      </a:r>
                    </a:p>
                  </a:txBody>
                  <a:tcPr/>
                </a:tc>
                <a:tc>
                  <a:txBody>
                    <a:bodyPr/>
                    <a:lstStyle/>
                    <a:p>
                      <a:pPr algn="l"/>
                      <a:r>
                        <a:rPr lang="fi-FI"/>
                        <a:t>Possess three valence electrons </a:t>
                      </a:r>
                    </a:p>
                  </a:txBody>
                  <a:tcPr/>
                </a:tc>
                <a:extLst>
                  <a:ext uri="{0D108BD9-81ED-4DB2-BD59-A6C34878D82A}">
                    <a16:rowId xmlns:a16="http://schemas.microsoft.com/office/drawing/2014/main" val="1470655571"/>
                  </a:ext>
                </a:extLst>
              </a:tr>
              <a:tr h="717389">
                <a:tc>
                  <a:txBody>
                    <a:bodyPr/>
                    <a:lstStyle/>
                    <a:p>
                      <a:pPr algn="l"/>
                      <a:r>
                        <a:rPr lang="en-US"/>
                        <a:t>Each atom covalently </a:t>
                      </a:r>
                      <a:r>
                        <a:rPr lang="en-US" i="1"/>
                        <a:t>tries</a:t>
                      </a:r>
                      <a:r>
                        <a:rPr lang="en-US"/>
                        <a:t> to bond with five lattice atoms </a:t>
                      </a:r>
                    </a:p>
                  </a:txBody>
                  <a:tcPr/>
                </a:tc>
                <a:tc>
                  <a:txBody>
                    <a:bodyPr/>
                    <a:lstStyle/>
                    <a:p>
                      <a:pPr algn="l"/>
                      <a:r>
                        <a:rPr lang="en-US"/>
                        <a:t>Each atom covalently bonds with 3 host atoms</a:t>
                      </a:r>
                    </a:p>
                  </a:txBody>
                  <a:tcPr/>
                </a:tc>
                <a:extLst>
                  <a:ext uri="{0D108BD9-81ED-4DB2-BD59-A6C34878D82A}">
                    <a16:rowId xmlns:a16="http://schemas.microsoft.com/office/drawing/2014/main" val="929829965"/>
                  </a:ext>
                </a:extLst>
              </a:tr>
              <a:tr h="1245417">
                <a:tc>
                  <a:txBody>
                    <a:bodyPr/>
                    <a:lstStyle/>
                    <a:p>
                      <a:pPr algn="l"/>
                      <a:r>
                        <a:rPr lang="en-US"/>
                        <a:t>Leaves an excess electron for every impurity atom in group IV matrix </a:t>
                      </a:r>
                    </a:p>
                  </a:txBody>
                  <a:tcPr/>
                </a:tc>
                <a:tc>
                  <a:txBody>
                    <a:bodyPr/>
                    <a:lstStyle/>
                    <a:p>
                      <a:pPr algn="l"/>
                      <a:r>
                        <a:rPr lang="en-US" dirty="0"/>
                        <a:t>Leaves unmade bond constitutes an excess hole for every impurity atom in group IV matrix </a:t>
                      </a:r>
                    </a:p>
                  </a:txBody>
                  <a:tcPr/>
                </a:tc>
                <a:extLst>
                  <a:ext uri="{0D108BD9-81ED-4DB2-BD59-A6C34878D82A}">
                    <a16:rowId xmlns:a16="http://schemas.microsoft.com/office/drawing/2014/main" val="2462549999"/>
                  </a:ext>
                </a:extLst>
              </a:tr>
              <a:tr h="1245417">
                <a:tc>
                  <a:txBody>
                    <a:bodyPr/>
                    <a:lstStyle/>
                    <a:p>
                      <a:pPr algn="l"/>
                      <a:r>
                        <a:rPr lang="en-US"/>
                        <a:t>When doped with the semiconductors then the semiconductor is known as n-TYPE semiconductor </a:t>
                      </a:r>
                    </a:p>
                  </a:txBody>
                  <a:tcPr/>
                </a:tc>
                <a:tc>
                  <a:txBody>
                    <a:bodyPr/>
                    <a:lstStyle/>
                    <a:p>
                      <a:pPr algn="l"/>
                      <a:r>
                        <a:rPr lang="en-US"/>
                        <a:t>When doped with the semiconductors then the semiconductor is known as p-TYPE semiconductor </a:t>
                      </a:r>
                    </a:p>
                  </a:txBody>
                  <a:tcPr/>
                </a:tc>
                <a:extLst>
                  <a:ext uri="{0D108BD9-81ED-4DB2-BD59-A6C34878D82A}">
                    <a16:rowId xmlns:a16="http://schemas.microsoft.com/office/drawing/2014/main" val="1971141548"/>
                  </a:ext>
                </a:extLst>
              </a:tr>
              <a:tr h="958013">
                <a:tc>
                  <a:txBody>
                    <a:bodyPr/>
                    <a:lstStyle/>
                    <a:p>
                      <a:pPr algn="l"/>
                      <a:r>
                        <a:rPr lang="en-US" dirty="0"/>
                        <a:t>Electrons dominate the conduction process (majority carriers)</a:t>
                      </a:r>
                    </a:p>
                  </a:txBody>
                  <a:tcPr/>
                </a:tc>
                <a:tc>
                  <a:txBody>
                    <a:bodyPr/>
                    <a:lstStyle/>
                    <a:p>
                      <a:pPr algn="l"/>
                      <a:r>
                        <a:rPr lang="fi-FI" dirty="0" err="1"/>
                        <a:t>Holes</a:t>
                      </a:r>
                      <a:r>
                        <a:rPr lang="fi-FI" dirty="0"/>
                        <a:t> </a:t>
                      </a:r>
                      <a:r>
                        <a:rPr lang="fi-FI" dirty="0" err="1"/>
                        <a:t>dominate</a:t>
                      </a:r>
                      <a:r>
                        <a:rPr lang="fi-FI" dirty="0"/>
                        <a:t> </a:t>
                      </a:r>
                      <a:r>
                        <a:rPr lang="fi-FI" dirty="0" err="1"/>
                        <a:t>conduction</a:t>
                      </a:r>
                      <a:r>
                        <a:rPr lang="fi-FI" dirty="0"/>
                        <a:t> </a:t>
                      </a:r>
                      <a:r>
                        <a:rPr lang="fi-FI" dirty="0" err="1"/>
                        <a:t>processe</a:t>
                      </a:r>
                      <a:endParaRPr lang="fi-FI" dirty="0"/>
                    </a:p>
                  </a:txBody>
                  <a:tcPr/>
                </a:tc>
                <a:extLst>
                  <a:ext uri="{0D108BD9-81ED-4DB2-BD59-A6C34878D82A}">
                    <a16:rowId xmlns:a16="http://schemas.microsoft.com/office/drawing/2014/main" val="769959838"/>
                  </a:ext>
                </a:extLst>
              </a:tr>
            </a:tbl>
          </a:graphicData>
        </a:graphic>
      </p:graphicFrame>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7500" y="260771"/>
            <a:ext cx="4156779" cy="6371138"/>
          </a:xfrm>
          <a:prstGeom prst="rect">
            <a:avLst/>
          </a:prstGeom>
        </p:spPr>
      </p:pic>
      <p:sp>
        <p:nvSpPr>
          <p:cNvPr id="7" name="TextBox 6"/>
          <p:cNvSpPr txBox="1"/>
          <p:nvPr/>
        </p:nvSpPr>
        <p:spPr>
          <a:xfrm>
            <a:off x="10913053" y="887255"/>
            <a:ext cx="1311449" cy="369332"/>
          </a:xfrm>
          <a:prstGeom prst="rect">
            <a:avLst/>
          </a:prstGeom>
          <a:noFill/>
        </p:spPr>
        <p:txBody>
          <a:bodyPr wrap="none" rtlCol="0">
            <a:spAutoFit/>
          </a:bodyPr>
          <a:lstStyle/>
          <a:p>
            <a:r>
              <a:rPr lang="fi-FI" dirty="0"/>
              <a:t>Pure </a:t>
            </a:r>
            <a:r>
              <a:rPr lang="fi-FI" dirty="0" err="1"/>
              <a:t>silicon</a:t>
            </a:r>
            <a:r>
              <a:rPr lang="fi-FI" dirty="0"/>
              <a:t> </a:t>
            </a:r>
          </a:p>
        </p:txBody>
      </p:sp>
      <p:sp>
        <p:nvSpPr>
          <p:cNvPr id="8" name="TextBox 7"/>
          <p:cNvSpPr txBox="1"/>
          <p:nvPr/>
        </p:nvSpPr>
        <p:spPr>
          <a:xfrm>
            <a:off x="11132601" y="2704545"/>
            <a:ext cx="875561" cy="646331"/>
          </a:xfrm>
          <a:prstGeom prst="rect">
            <a:avLst/>
          </a:prstGeom>
          <a:noFill/>
        </p:spPr>
        <p:txBody>
          <a:bodyPr wrap="none" rtlCol="0">
            <a:spAutoFit/>
          </a:bodyPr>
          <a:lstStyle/>
          <a:p>
            <a:r>
              <a:rPr lang="fi-FI" dirty="0"/>
              <a:t>N-</a:t>
            </a:r>
            <a:r>
              <a:rPr lang="fi-FI" dirty="0" err="1"/>
              <a:t>type</a:t>
            </a:r>
            <a:r>
              <a:rPr lang="fi-FI" dirty="0"/>
              <a:t> </a:t>
            </a:r>
          </a:p>
          <a:p>
            <a:r>
              <a:rPr lang="fi-FI" dirty="0"/>
              <a:t>doping</a:t>
            </a:r>
          </a:p>
        </p:txBody>
      </p:sp>
      <p:sp>
        <p:nvSpPr>
          <p:cNvPr id="9" name="TextBox 8"/>
          <p:cNvSpPr txBox="1"/>
          <p:nvPr/>
        </p:nvSpPr>
        <p:spPr>
          <a:xfrm>
            <a:off x="11174279" y="4995619"/>
            <a:ext cx="833883" cy="646331"/>
          </a:xfrm>
          <a:prstGeom prst="rect">
            <a:avLst/>
          </a:prstGeom>
          <a:noFill/>
        </p:spPr>
        <p:txBody>
          <a:bodyPr wrap="none" rtlCol="0">
            <a:spAutoFit/>
          </a:bodyPr>
          <a:lstStyle/>
          <a:p>
            <a:r>
              <a:rPr lang="fi-FI" dirty="0"/>
              <a:t>P-</a:t>
            </a:r>
            <a:r>
              <a:rPr lang="fi-FI" dirty="0" err="1"/>
              <a:t>type</a:t>
            </a:r>
            <a:endParaRPr lang="fi-FI" dirty="0"/>
          </a:p>
          <a:p>
            <a:r>
              <a:rPr lang="fi-FI" dirty="0"/>
              <a:t>doping</a:t>
            </a:r>
          </a:p>
        </p:txBody>
      </p:sp>
    </p:spTree>
    <p:extLst>
      <p:ext uri="{BB962C8B-B14F-4D97-AF65-F5344CB8AC3E}">
        <p14:creationId xmlns:p14="http://schemas.microsoft.com/office/powerpoint/2010/main" val="3224634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527" y="278006"/>
            <a:ext cx="4688074" cy="2216537"/>
          </a:xfrm>
          <a:prstGeom prst="rect">
            <a:avLst/>
          </a:prstGeom>
        </p:spPr>
      </p:pic>
      <p:sp>
        <p:nvSpPr>
          <p:cNvPr id="3" name="Rectangle 2"/>
          <p:cNvSpPr/>
          <p:nvPr/>
        </p:nvSpPr>
        <p:spPr>
          <a:xfrm>
            <a:off x="275527" y="2782669"/>
            <a:ext cx="5145438" cy="646331"/>
          </a:xfrm>
          <a:prstGeom prst="rect">
            <a:avLst/>
          </a:prstGeom>
        </p:spPr>
        <p:txBody>
          <a:bodyPr wrap="square">
            <a:spAutoFit/>
          </a:bodyPr>
          <a:lstStyle/>
          <a:p>
            <a:r>
              <a:rPr lang="en-US" dirty="0"/>
              <a:t>(A) n-type and (B) p type doped semiconductor </a:t>
            </a:r>
            <a:br>
              <a:rPr lang="en-US" i="1" dirty="0"/>
            </a:br>
            <a:endParaRPr lang="fi-FI"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4052" y="58500"/>
            <a:ext cx="4390966" cy="2790869"/>
          </a:xfrm>
          <a:prstGeom prst="rect">
            <a:avLst/>
          </a:prstGeom>
        </p:spPr>
      </p:pic>
      <p:sp>
        <p:nvSpPr>
          <p:cNvPr id="6" name="Rectangle 5"/>
          <p:cNvSpPr/>
          <p:nvPr/>
        </p:nvSpPr>
        <p:spPr>
          <a:xfrm>
            <a:off x="5463153" y="2958302"/>
            <a:ext cx="6669439" cy="2031325"/>
          </a:xfrm>
          <a:prstGeom prst="rect">
            <a:avLst/>
          </a:prstGeom>
        </p:spPr>
        <p:txBody>
          <a:bodyPr wrap="square">
            <a:spAutoFit/>
          </a:bodyPr>
          <a:lstStyle/>
          <a:p>
            <a:pPr algn="just"/>
            <a:r>
              <a:rPr lang="en-US" dirty="0"/>
              <a:t>N-type: </a:t>
            </a:r>
          </a:p>
          <a:p>
            <a:pPr marL="285750" indent="-285750" algn="just">
              <a:buFont typeface="Arial" panose="020B0604020202020204" pitchFamily="34" charset="0"/>
              <a:buChar char="•"/>
            </a:pPr>
            <a:r>
              <a:rPr lang="en-US" dirty="0"/>
              <a:t>The impurity atom is strongly bonded into the crystalline structure</a:t>
            </a:r>
          </a:p>
          <a:p>
            <a:pPr marL="285750" indent="-285750" algn="just">
              <a:buFont typeface="Arial" panose="020B0604020202020204" pitchFamily="34" charset="0"/>
              <a:buChar char="•"/>
            </a:pPr>
            <a:r>
              <a:rPr lang="en-US" dirty="0"/>
              <a:t>Additional electron is loosely bounded, and therefore it behaves more like a free-electron</a:t>
            </a:r>
          </a:p>
          <a:p>
            <a:pPr marL="285750" indent="-285750" algn="just">
              <a:buFont typeface="Arial" panose="020B0604020202020204" pitchFamily="34" charset="0"/>
              <a:buChar char="•"/>
            </a:pPr>
            <a:r>
              <a:rPr lang="en-US" dirty="0"/>
              <a:t> In the band diagram, the energy levels of these </a:t>
            </a:r>
            <a:r>
              <a:rPr lang="en-US" b="1" dirty="0"/>
              <a:t>donor</a:t>
            </a:r>
            <a:r>
              <a:rPr lang="en-US" dirty="0"/>
              <a:t> atoms lie in the forbidden gap, slightly below the conduction band of intrinsic semiconductor. </a:t>
            </a:r>
            <a:endParaRPr lang="fi-FI" dirty="0"/>
          </a:p>
        </p:txBody>
      </p:sp>
      <p:sp>
        <p:nvSpPr>
          <p:cNvPr id="7" name="Rectangle 6"/>
          <p:cNvSpPr/>
          <p:nvPr/>
        </p:nvSpPr>
        <p:spPr>
          <a:xfrm>
            <a:off x="5599294" y="5160520"/>
            <a:ext cx="6533298" cy="1200329"/>
          </a:xfrm>
          <a:prstGeom prst="rect">
            <a:avLst/>
          </a:prstGeom>
        </p:spPr>
        <p:txBody>
          <a:bodyPr wrap="square">
            <a:spAutoFit/>
          </a:bodyPr>
          <a:lstStyle/>
          <a:p>
            <a:pPr algn="just"/>
            <a:r>
              <a:rPr lang="en-US" dirty="0"/>
              <a:t>P-type:</a:t>
            </a:r>
          </a:p>
          <a:p>
            <a:pPr marL="285750" indent="-285750" algn="just">
              <a:buFont typeface="Arial" panose="020B0604020202020204" pitchFamily="34" charset="0"/>
              <a:buChar char="•"/>
            </a:pPr>
            <a:r>
              <a:rPr lang="en-US" dirty="0"/>
              <a:t>The dopant is ready to accept one electron and thus called an </a:t>
            </a:r>
            <a:r>
              <a:rPr lang="en-US" b="1" dirty="0"/>
              <a:t>Acceptor</a:t>
            </a:r>
          </a:p>
          <a:p>
            <a:pPr marL="285750" indent="-285750" algn="just">
              <a:buFont typeface="Arial" panose="020B0604020202020204" pitchFamily="34" charset="0"/>
              <a:buChar char="•"/>
            </a:pPr>
            <a:r>
              <a:rPr lang="en-US" dirty="0"/>
              <a:t>The Acceptor energy level are close to valence band</a:t>
            </a:r>
          </a:p>
        </p:txBody>
      </p:sp>
      <p:graphicFrame>
        <p:nvGraphicFramePr>
          <p:cNvPr id="8" name="Table 8">
            <a:extLst>
              <a:ext uri="{FF2B5EF4-FFF2-40B4-BE49-F238E27FC236}">
                <a16:creationId xmlns:a16="http://schemas.microsoft.com/office/drawing/2014/main" id="{ED16DD86-00F9-4E11-9EA6-04F0BA1CB2D8}"/>
              </a:ext>
            </a:extLst>
          </p:cNvPr>
          <p:cNvGraphicFramePr>
            <a:graphicFrameLocks noGrp="1"/>
          </p:cNvGraphicFramePr>
          <p:nvPr>
            <p:extLst>
              <p:ext uri="{D42A27DB-BD31-4B8C-83A1-F6EECF244321}">
                <p14:modId xmlns:p14="http://schemas.microsoft.com/office/powerpoint/2010/main" val="650279175"/>
              </p:ext>
            </p:extLst>
          </p:nvPr>
        </p:nvGraphicFramePr>
        <p:xfrm>
          <a:off x="206571" y="3572558"/>
          <a:ext cx="4825986" cy="1948673"/>
        </p:xfrm>
        <a:graphic>
          <a:graphicData uri="http://schemas.openxmlformats.org/drawingml/2006/table">
            <a:tbl>
              <a:tblPr firstRow="1" bandRow="1">
                <a:tableStyleId>{5C22544A-7EE6-4342-B048-85BDC9FD1C3A}</a:tableStyleId>
              </a:tblPr>
              <a:tblGrid>
                <a:gridCol w="2412993">
                  <a:extLst>
                    <a:ext uri="{9D8B030D-6E8A-4147-A177-3AD203B41FA5}">
                      <a16:colId xmlns:a16="http://schemas.microsoft.com/office/drawing/2014/main" val="3609290355"/>
                    </a:ext>
                  </a:extLst>
                </a:gridCol>
                <a:gridCol w="2412993">
                  <a:extLst>
                    <a:ext uri="{9D8B030D-6E8A-4147-A177-3AD203B41FA5}">
                      <a16:colId xmlns:a16="http://schemas.microsoft.com/office/drawing/2014/main" val="1589347524"/>
                    </a:ext>
                  </a:extLst>
                </a:gridCol>
              </a:tblGrid>
              <a:tr h="11462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i-FI" i="1" dirty="0" err="1">
                          <a:solidFill>
                            <a:schemeClr val="tx1"/>
                          </a:solidFill>
                        </a:rPr>
                        <a:t>Donor</a:t>
                      </a:r>
                      <a:r>
                        <a:rPr lang="fi-FI" i="1" dirty="0">
                          <a:solidFill>
                            <a:schemeClr val="tx1"/>
                          </a:solidFill>
                        </a:rPr>
                        <a:t> </a:t>
                      </a:r>
                      <a:r>
                        <a:rPr lang="fi-FI" i="1" dirty="0" err="1">
                          <a:solidFill>
                            <a:schemeClr val="tx1"/>
                          </a:solidFill>
                        </a:rPr>
                        <a:t>energy</a:t>
                      </a:r>
                      <a:r>
                        <a:rPr lang="fi-FI" i="1" dirty="0">
                          <a:solidFill>
                            <a:schemeClr val="tx1"/>
                          </a:solidFill>
                        </a:rPr>
                        <a:t> </a:t>
                      </a:r>
                      <a:r>
                        <a:rPr lang="fi-FI" i="1" dirty="0" err="1">
                          <a:solidFill>
                            <a:schemeClr val="tx1"/>
                          </a:solidFill>
                        </a:rPr>
                        <a:t>levels</a:t>
                      </a:r>
                      <a:r>
                        <a:rPr lang="fi-FI" i="1" dirty="0">
                          <a:solidFill>
                            <a:schemeClr val="tx1"/>
                          </a:solidFill>
                        </a:rPr>
                        <a:t> (</a:t>
                      </a:r>
                      <a:r>
                        <a:rPr lang="fi-FI" i="1" dirty="0" err="1">
                          <a:solidFill>
                            <a:schemeClr val="tx1"/>
                          </a:solidFill>
                        </a:rPr>
                        <a:t>E</a:t>
                      </a:r>
                      <a:r>
                        <a:rPr lang="fi-FI" i="1" baseline="-25000" dirty="0" err="1">
                          <a:solidFill>
                            <a:schemeClr val="tx1"/>
                          </a:solidFill>
                        </a:rPr>
                        <a:t>d</a:t>
                      </a:r>
                      <a:r>
                        <a:rPr lang="fi-FI" i="1" dirty="0">
                          <a:solidFill>
                            <a:schemeClr val="tx1"/>
                          </a:solidFill>
                        </a:rPr>
                        <a:t> ) in </a:t>
                      </a:r>
                      <a:r>
                        <a:rPr lang="fi-FI" i="1" dirty="0" err="1">
                          <a:solidFill>
                            <a:schemeClr val="tx1"/>
                          </a:solidFill>
                        </a:rPr>
                        <a:t>eV</a:t>
                      </a:r>
                      <a:endParaRPr lang="fi-FI" dirty="0">
                        <a:solidFill>
                          <a:schemeClr val="tx1"/>
                        </a:solidFill>
                      </a:endParaRPr>
                    </a:p>
                    <a:p>
                      <a:endParaRPr lang="en-FI"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solidFill>
                            <a:schemeClr val="tx1"/>
                          </a:solidFill>
                        </a:rPr>
                        <a:t>Acceptor energy levels (</a:t>
                      </a:r>
                      <a:r>
                        <a:rPr lang="en-US" i="1" dirty="0" err="1">
                          <a:solidFill>
                            <a:schemeClr val="tx1"/>
                          </a:solidFill>
                        </a:rPr>
                        <a:t>E</a:t>
                      </a:r>
                      <a:r>
                        <a:rPr lang="en-US" i="1" baseline="-25000" dirty="0" err="1">
                          <a:solidFill>
                            <a:schemeClr val="tx1"/>
                          </a:solidFill>
                        </a:rPr>
                        <a:t>a</a:t>
                      </a:r>
                      <a:r>
                        <a:rPr lang="en-US" i="1" dirty="0">
                          <a:solidFill>
                            <a:schemeClr val="tx1"/>
                          </a:solidFill>
                        </a:rPr>
                        <a:t> ) in eV</a:t>
                      </a:r>
                      <a:endParaRPr lang="en-US" dirty="0">
                        <a:solidFill>
                          <a:schemeClr val="tx1"/>
                        </a:solidFill>
                      </a:endParaRPr>
                    </a:p>
                    <a:p>
                      <a:endParaRPr lang="en-FI" dirty="0"/>
                    </a:p>
                  </a:txBody>
                  <a:tcPr/>
                </a:tc>
                <a:extLst>
                  <a:ext uri="{0D108BD9-81ED-4DB2-BD59-A6C34878D82A}">
                    <a16:rowId xmlns:a16="http://schemas.microsoft.com/office/drawing/2014/main" val="3910798748"/>
                  </a:ext>
                </a:extLst>
              </a:tr>
              <a:tr h="8023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As= 0.054 ; P= 0.045 </a:t>
                      </a:r>
                      <a:br>
                        <a:rPr lang="pt-BR" dirty="0"/>
                      </a:br>
                      <a:r>
                        <a:rPr lang="pt-BR" dirty="0"/>
                        <a:t>Sb= 0.043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i-FI" dirty="0" err="1"/>
                        <a:t>Al</a:t>
                      </a:r>
                      <a:r>
                        <a:rPr lang="fi-FI" dirty="0"/>
                        <a:t>= 0.072 ; B= 0.045</a:t>
                      </a:r>
                      <a:br>
                        <a:rPr lang="fi-FI" dirty="0"/>
                      </a:br>
                      <a:r>
                        <a:rPr lang="fi-FI" dirty="0" err="1"/>
                        <a:t>Ga</a:t>
                      </a:r>
                      <a:r>
                        <a:rPr lang="fi-FI" dirty="0"/>
                        <a:t>= 0.074 ; In=0.157 </a:t>
                      </a:r>
                    </a:p>
                  </a:txBody>
                  <a:tcPr/>
                </a:tc>
                <a:extLst>
                  <a:ext uri="{0D108BD9-81ED-4DB2-BD59-A6C34878D82A}">
                    <a16:rowId xmlns:a16="http://schemas.microsoft.com/office/drawing/2014/main" val="304440588"/>
                  </a:ext>
                </a:extLst>
              </a:tr>
            </a:tbl>
          </a:graphicData>
        </a:graphic>
      </p:graphicFrame>
    </p:spTree>
    <p:extLst>
      <p:ext uri="{BB962C8B-B14F-4D97-AF65-F5344CB8AC3E}">
        <p14:creationId xmlns:p14="http://schemas.microsoft.com/office/powerpoint/2010/main" val="39917340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19409</TotalTime>
  <Words>2175</Words>
  <Application>Microsoft Office PowerPoint</Application>
  <PresentationFormat>Widescreen</PresentationFormat>
  <Paragraphs>214</Paragraphs>
  <Slides>22</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22</vt:i4>
      </vt:variant>
    </vt:vector>
  </HeadingPairs>
  <TitlesOfParts>
    <vt:vector size="37" baseType="lpstr">
      <vt:lpstr>Arial</vt:lpstr>
      <vt:lpstr>Calibri</vt:lpstr>
      <vt:lpstr>Calibri Light</vt:lpstr>
      <vt:lpstr>Cambria Math</vt:lpstr>
      <vt:lpstr>CMBX12</vt:lpstr>
      <vt:lpstr>Helvetica</vt:lpstr>
      <vt:lpstr>Helvetica-Bold</vt:lpstr>
      <vt:lpstr>LiberationSerif</vt:lpstr>
      <vt:lpstr>MTMI</vt:lpstr>
      <vt:lpstr>Symbol</vt:lpstr>
      <vt:lpstr>Times New Roman</vt:lpstr>
      <vt:lpstr>Times-Italic</vt:lpstr>
      <vt:lpstr>Times-Roman</vt:lpstr>
      <vt:lpstr>Wingdings</vt:lpstr>
      <vt:lpstr>Office Theme</vt:lpstr>
      <vt:lpstr>Electronic Transport in Semiconductors (Four Probe Resistivity and Hall Measurement)</vt:lpstr>
      <vt:lpstr>PowerPoint Presentation</vt:lpstr>
      <vt:lpstr>PowerPoint Presentation</vt:lpstr>
      <vt:lpstr>Semiconducting Materials</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Aalto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Electronic Transport in Semiconductors</dc:title>
  <dc:creator>Tewari Girish</dc:creator>
  <cp:lastModifiedBy>Tewari Girish</cp:lastModifiedBy>
  <cp:revision>104</cp:revision>
  <dcterms:created xsi:type="dcterms:W3CDTF">2018-10-23T18:53:17Z</dcterms:created>
  <dcterms:modified xsi:type="dcterms:W3CDTF">2025-03-24T10:47:54Z</dcterms:modified>
</cp:coreProperties>
</file>

<file path=docProps/thumbnail.jpeg>
</file>